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21"/>
  </p:notesMasterIdLst>
  <p:handoutMasterIdLst>
    <p:handoutMasterId r:id="rId22"/>
  </p:handoutMasterIdLst>
  <p:sldIdLst>
    <p:sldId id="257" r:id="rId2"/>
    <p:sldId id="461" r:id="rId3"/>
    <p:sldId id="259" r:id="rId4"/>
    <p:sldId id="468" r:id="rId5"/>
    <p:sldId id="470" r:id="rId6"/>
    <p:sldId id="469" r:id="rId7"/>
    <p:sldId id="298" r:id="rId8"/>
    <p:sldId id="300" r:id="rId9"/>
    <p:sldId id="328" r:id="rId10"/>
    <p:sldId id="329" r:id="rId11"/>
    <p:sldId id="330" r:id="rId12"/>
    <p:sldId id="334" r:id="rId13"/>
    <p:sldId id="331" r:id="rId14"/>
    <p:sldId id="282" r:id="rId15"/>
    <p:sldId id="281" r:id="rId16"/>
    <p:sldId id="332" r:id="rId17"/>
    <p:sldId id="288" r:id="rId18"/>
    <p:sldId id="303" r:id="rId19"/>
    <p:sldId id="457" r:id="rId20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ropolog" initials="A" lastIdx="0" clrIdx="0">
    <p:extLst>
      <p:ext uri="{19B8F6BF-5375-455C-9EA6-DF929625EA0E}">
        <p15:presenceInfo xmlns:p15="http://schemas.microsoft.com/office/powerpoint/2012/main" userId="eb6691cab2f89f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719C2-90C5-49E4-A275-301FC9FF904F}" type="doc">
      <dgm:prSet loTypeId="urn:microsoft.com/office/officeart/2005/8/layout/default#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E370AFFD-3BFA-49CF-8B67-665B32A37D55}" type="pres">
      <dgm:prSet presAssocID="{493719C2-90C5-49E4-A275-301FC9FF904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</dgm:ptLst>
  <dgm:cxnLst>
    <dgm:cxn modelId="{8D8F21AA-C710-475A-8144-27FE8AF463A0}" type="presOf" srcId="{493719C2-90C5-49E4-A275-301FC9FF904F}" destId="{E370AFFD-3BFA-49CF-8B67-665B32A37D55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93EEA3AA-1029-48CA-BAE0-D2E29FD24A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46AC29A-4BB4-4425-8D3A-420C4F9443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A5531-ABC9-4F75-A816-2F19C97F5299}" type="datetimeFigureOut">
              <a:rPr lang="pl-PL" smtClean="0"/>
              <a:t>08.02.2022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8809ABF-A2BC-4100-8F01-1F1FA3843B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874A71F-F48F-4092-B108-144850A7D9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F28CE-E539-4908-AA9B-2095EEE33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34358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B28B1-140E-44FE-949B-7616C1D07135}" type="datetimeFigureOut">
              <a:rPr lang="pl-PL" smtClean="0"/>
              <a:t>08.02.2022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DA7BB-5800-49B3-8F49-83486C7598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928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/>
          </a:p>
        </p:txBody>
      </p:sp>
      <p:sp>
        <p:nvSpPr>
          <p:cNvPr id="43012" name="Symbol zastępczy stopki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7303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F09459-D70A-4EDA-859F-DCFD263C0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B211462-CA1A-4724-ACC8-BB50D69D2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D6BB523-B91B-4B77-86EB-DDBC6E0E8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BDF2C-F645-414A-A742-90EBC37F751E}" type="datetime1">
              <a:rPr lang="pl-PL" smtClean="0"/>
              <a:t>08.02.2022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45B0BD-B923-4673-802B-E4C63D9C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2EFBDCA-AC6C-4AE5-8FE1-F61294AE4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666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AFCB4B-6800-4D15-8FEC-73810EDE2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CA947F-B6DB-4548-BED5-0F5BD0224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72CC7E-3AFD-4A1B-8D7C-4A5CD972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273D-C0E2-4621-8AD3-2E4854FA83EF}" type="datetime1">
              <a:rPr lang="pl-PL" smtClean="0"/>
              <a:t>08.02.2022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4BABD52-61F2-4B53-8211-E844DF93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9919EFB-D1DD-4166-9721-C8FF0F65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27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22704F-9074-4931-9E0C-A6B5CE1F5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706A227-6433-4EFE-AF37-D5A1A7110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65F59F7-F4DA-46BF-9217-F7CB105FD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8D21-95F8-420E-9C13-1D82152E2C07}" type="datetime1">
              <a:rPr lang="pl-PL" smtClean="0"/>
              <a:t>08.02.2022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AC783F1-02DF-4087-AD1D-414CB1CF8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4566506-6E50-4358-BE0C-05D5BDD00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5757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178082-0454-4747-AC25-29300B9F8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9B127D-4E4E-4E2D-AD67-45820C3A4D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CFA736F-0D1B-46B8-8598-F26B5ECD6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570589A-E941-4E0C-B8AD-CF39BA16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D7438-4451-4FD3-BA81-D552F4DC4543}" type="datetime1">
              <a:rPr lang="pl-PL" smtClean="0"/>
              <a:t>08.02.2022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637D942-5F49-4B59-BB2F-5061F1DC6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C4DEBA4-8A2D-4DFA-9340-F7562129E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449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7F4649-C616-44A1-9E66-88149CD7B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FC6255-48F9-4288-86F5-4ADE18888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43BA90-0DFA-41FE-9C0F-E170217BC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963A378-6B75-4C6E-87EA-71CB51CA3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2A2E15D-81EC-481E-A8E6-A33EAE428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BB7B9AF-6F25-40D3-A838-54FB6B7B8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63F9-BEDF-4E5A-8E08-F877ABACE9FC}" type="datetime1">
              <a:rPr lang="pl-PL" smtClean="0"/>
              <a:t>08.02.2022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BA08A7B-A1D2-4E13-80EC-A9FB5D122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D7E83BC-64F4-4D04-8AC1-2F21C1D23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193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7AA16E-500D-4226-A029-4AD3AE26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5BA3B36-B6C0-4575-B43A-A29CD198D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BFE5-ADED-4429-A30A-5F4D5C6BD063}" type="datetime1">
              <a:rPr lang="pl-PL" smtClean="0"/>
              <a:t>08.02.2022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15761D4-044D-4801-A112-77ECA49A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597A628-E067-42D0-BF56-A6438B1E6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60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18CF463-682E-4271-B467-89F933F3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E4B7-1DE4-4D67-88AD-227F39EF9D86}" type="datetime1">
              <a:rPr lang="pl-PL" smtClean="0"/>
              <a:t>08.02.2022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B80B390-5A45-4917-8D10-666C9A1A4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C500307-A8D6-45CF-84D4-A6C4DA3AF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892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EAB480-DE15-4D9D-9CA9-CBB0B4C49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125969-6699-4B3C-82D5-4F28878C0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78FA59B-721D-4DC7-853A-D76532D30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D2DC23B-250C-4280-A5A3-1C778854D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C0F1-4543-439E-9662-DF21C40CA441}" type="datetime1">
              <a:rPr lang="pl-PL" smtClean="0"/>
              <a:t>08.02.2022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69DE1E1-673E-4ABA-B7DE-4B3D9841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3E72FE6-5613-4083-B472-D05ABA0E4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62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516516-B81E-4330-8578-859E2DF17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D9B25D-751F-49DF-BFBE-7AA8DBD313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1FCC283-C3E7-4DD1-A574-35F8233CB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0C6C713-676F-44C1-BB0C-C1281480D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39A9-2EA0-4B69-BC04-5D58F8C41C73}" type="datetime1">
              <a:rPr lang="pl-PL" smtClean="0"/>
              <a:t>08.02.2022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B7A6C1C-7550-4F9F-BE37-7EC16E86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6ABAF70-C136-4665-8490-31392AFA1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46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D01503-A4BE-4029-A3C6-31A3591AD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1FC1BF3-A0D6-4A98-A34C-2945DF72E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A90564-8317-420A-AC62-2A0D67953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EF07-2763-48AF-91DD-EF2DC80AA337}" type="datetime1">
              <a:rPr lang="pl-PL" smtClean="0"/>
              <a:t>08.02.2022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468C8A6-3C2B-48CA-B347-A20371AA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72B7E20-3F58-4511-9089-881465EA2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254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BCD568D-4A23-45B4-B467-E9DCC6632D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E68C68-B546-4745-B20B-219E96CAF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1BF6F12-2772-41F7-9747-C37F012C8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FC8A9-0720-4700-9DF1-F39F17E09CF7}" type="datetime1">
              <a:rPr lang="pl-PL" smtClean="0"/>
              <a:t>08.02.2022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782188-993E-4065-A1CF-B352D89E0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4E02E4-99C5-49B6-B571-D8B78AE4B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571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6A6A54B-C71F-488D-A61C-91BA413F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8BE5A76-8B88-49F6-AD36-EC446B59B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C6D0AE-1B15-4767-86D7-FD9C3589E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B07FE-C625-4BCA-8F60-6D71D996FB60}" type="datetime1">
              <a:rPr lang="pl-PL" smtClean="0"/>
              <a:t>08.02.2022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F79C528-7A5F-41F9-9BCD-4814EA226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E27AF2-C804-41AF-A402-5F4AE8877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01026-33CB-472C-BCC3-D2C4F459A6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220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5.JP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64275" y="1427968"/>
            <a:ext cx="10884929" cy="3569918"/>
          </a:xfrm>
        </p:spPr>
        <p:txBody>
          <a:bodyPr>
            <a:noAutofit/>
          </a:bodyPr>
          <a:lstStyle/>
          <a:p>
            <a:r>
              <a:rPr lang="pl-PL" sz="4800" b="1" dirty="0" smtClean="0"/>
              <a:t/>
            </a:r>
            <a:br>
              <a:rPr lang="pl-PL" sz="4800" b="1" dirty="0" smtClean="0"/>
            </a:br>
            <a:r>
              <a:rPr lang="pl-PL" sz="4800" b="1" dirty="0"/>
              <a:t/>
            </a:r>
            <a:br>
              <a:rPr lang="pl-PL" sz="4800" b="1" dirty="0"/>
            </a:br>
            <a:r>
              <a:rPr lang="pl-PL" sz="4800" b="1" dirty="0" smtClean="0"/>
              <a:t>RAP </a:t>
            </a:r>
            <a:r>
              <a:rPr lang="pl-PL" sz="4800" b="1" dirty="0"/>
              <a:t>– razem, aktywnie, pozytywnie – wsparcie </a:t>
            </a:r>
            <a:r>
              <a:rPr lang="pl-PL" sz="4800" b="1" dirty="0" smtClean="0"/>
              <a:t>dla </a:t>
            </a:r>
            <a:r>
              <a:rPr lang="pl-PL" sz="4800" b="1" dirty="0"/>
              <a:t>Uniwersytetu Trzeciego </a:t>
            </a:r>
            <a:r>
              <a:rPr lang="pl-PL" sz="4800" b="1" dirty="0" smtClean="0"/>
              <a:t>Wieku</a:t>
            </a:r>
            <a:br>
              <a:rPr lang="pl-PL" sz="4800" b="1" dirty="0" smtClean="0"/>
            </a:br>
            <a:r>
              <a:rPr lang="pl-PL" sz="4800" b="1" dirty="0" smtClean="0"/>
              <a:t/>
            </a:r>
            <a:br>
              <a:rPr lang="pl-PL" sz="4800" b="1" dirty="0" smtClean="0"/>
            </a:br>
            <a:r>
              <a:rPr lang="pl-PL" sz="4800" b="1" dirty="0" smtClean="0"/>
              <a:t>Podsumowanie zadania </a:t>
            </a:r>
            <a:br>
              <a:rPr lang="pl-PL" sz="4800" b="1" dirty="0" smtClean="0"/>
            </a:br>
            <a:r>
              <a:rPr lang="pl-PL" sz="2400" b="1" dirty="0"/>
              <a:t>dofinansowanego ze środków budżetu Samorządu Województwa Dolnośląskiego </a:t>
            </a:r>
            <a:r>
              <a:rPr lang="pl-PL" sz="2400" dirty="0"/>
              <a:t>(Umowa nr DS.-R/49/2021 z dnia 2.08.2021 r</a:t>
            </a:r>
            <a:r>
              <a:rPr lang="pl-PL" sz="2400" dirty="0" smtClean="0"/>
              <a:t>.)</a:t>
            </a:r>
            <a:endParaRPr lang="pl-PL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Podtytuł 2"/>
          <p:cNvSpPr txBox="1">
            <a:spLocks/>
          </p:cNvSpPr>
          <p:nvPr/>
        </p:nvSpPr>
        <p:spPr>
          <a:xfrm>
            <a:off x="-241802" y="6073403"/>
            <a:ext cx="4173940" cy="893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l-PL" sz="2400" dirty="0">
                <a:latin typeface="+mj-lt"/>
                <a:cs typeface="Times New Roman" pitchFamily="18" charset="0"/>
              </a:rPr>
              <a:t>Legnica</a:t>
            </a:r>
            <a:r>
              <a:rPr lang="pl-PL" sz="2400" noProof="0" dirty="0">
                <a:latin typeface="+mj-lt"/>
                <a:cs typeface="Times New Roman" pitchFamily="18" charset="0"/>
              </a:rPr>
              <a:t>, </a:t>
            </a:r>
            <a:r>
              <a:rPr lang="pl-PL" sz="2400" dirty="0" smtClean="0">
                <a:latin typeface="+mj-lt"/>
                <a:cs typeface="Times New Roman" pitchFamily="18" charset="0"/>
              </a:rPr>
              <a:t>17</a:t>
            </a:r>
            <a:r>
              <a:rPr lang="pl-PL" sz="2400" noProof="0" dirty="0" smtClean="0">
                <a:latin typeface="+mj-lt"/>
                <a:cs typeface="Times New Roman" pitchFamily="18" charset="0"/>
              </a:rPr>
              <a:t>.12.2021 r.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cs typeface="Times New Roman" pitchFamily="18" charset="0"/>
            </a:endParaRPr>
          </a:p>
        </p:txBody>
      </p:sp>
      <p:sp>
        <p:nvSpPr>
          <p:cNvPr id="11" name="Podtytuł 2">
            <a:extLst>
              <a:ext uri="{FF2B5EF4-FFF2-40B4-BE49-F238E27FC236}">
                <a16:creationId xmlns:a16="http://schemas.microsoft.com/office/drawing/2014/main" id="{1C4339B2-C4FB-402C-B04B-41960134128B}"/>
              </a:ext>
            </a:extLst>
          </p:cNvPr>
          <p:cNvSpPr txBox="1">
            <a:spLocks/>
          </p:cNvSpPr>
          <p:nvPr/>
        </p:nvSpPr>
        <p:spPr>
          <a:xfrm>
            <a:off x="6262682" y="6073403"/>
            <a:ext cx="5694677" cy="565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l-PL" dirty="0">
                <a:cs typeface="Times New Roman" pitchFamily="18" charset="0"/>
              </a:rPr>
              <a:t>mgr </a:t>
            </a:r>
            <a:r>
              <a:rPr lang="pl-PL" dirty="0" smtClean="0">
                <a:cs typeface="Times New Roman" pitchFamily="18" charset="0"/>
              </a:rPr>
              <a:t>Wiesława Górska </a:t>
            </a: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13" name="Podtytuł 2">
            <a:extLst>
              <a:ext uri="{FF2B5EF4-FFF2-40B4-BE49-F238E27FC236}">
                <a16:creationId xmlns:a16="http://schemas.microsoft.com/office/drawing/2014/main" id="{6A9D8A7F-3F25-40D0-9016-495822C30F74}"/>
              </a:ext>
            </a:extLst>
          </p:cNvPr>
          <p:cNvSpPr txBox="1">
            <a:spLocks/>
          </p:cNvSpPr>
          <p:nvPr/>
        </p:nvSpPr>
        <p:spPr>
          <a:xfrm>
            <a:off x="764275" y="209876"/>
            <a:ext cx="10645847" cy="8939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l-PL" sz="2800" b="1" dirty="0" smtClean="0">
                <a:cs typeface="Times New Roman" pitchFamily="18" charset="0"/>
              </a:rPr>
              <a:t>Uniwersytet </a:t>
            </a:r>
            <a:r>
              <a:rPr lang="pl-PL" sz="2800" b="1" dirty="0">
                <a:cs typeface="Times New Roman" pitchFamily="18" charset="0"/>
              </a:rPr>
              <a:t>Trzeciego Wieku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Times New Roman" pitchFamily="18" charset="0"/>
              </a:rPr>
              <a:t>Państwowa Wyższa Szkoła Zawodowa im. </a:t>
            </a:r>
            <a:r>
              <a:rPr kumimoji="0" lang="pl-PL" sz="28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Times New Roman" pitchFamily="18" charset="0"/>
              </a:rPr>
              <a:t>Witelona</a:t>
            </a:r>
            <a:r>
              <a:rPr kumimoji="0" lang="pl-PL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Times New Roman" pitchFamily="18" charset="0"/>
              </a:rPr>
              <a:t> w Legnicy</a:t>
            </a:r>
          </a:p>
        </p:txBody>
      </p:sp>
      <p:pic>
        <p:nvPicPr>
          <p:cNvPr id="1026" name="Picture 2" descr="cid:image001.png@01D6DDEB.A376C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1676" y="72915"/>
            <a:ext cx="1260366" cy="127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890" y="5079305"/>
            <a:ext cx="3006247" cy="9940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9578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D4BE3-749B-4D30-AA97-3C797394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2" y="365124"/>
            <a:ext cx="9402418" cy="1325563"/>
          </a:xfrm>
        </p:spPr>
        <p:txBody>
          <a:bodyPr>
            <a:normAutofit/>
          </a:bodyPr>
          <a:lstStyle/>
          <a:p>
            <a:pPr algn="ctr"/>
            <a:r>
              <a:rPr lang="pl-PL" sz="7200" b="1" dirty="0" smtClean="0">
                <a:cs typeface="Times New Roman" pitchFamily="18" charset="0"/>
              </a:rPr>
              <a:t>CEL PROJEKTU</a:t>
            </a:r>
            <a:endParaRPr lang="pl-PL" sz="7200" b="1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E8C158-5376-48FC-A3B5-82DDBD19A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2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838199" y="1825625"/>
            <a:ext cx="10698271" cy="4351338"/>
          </a:xfrm>
        </p:spPr>
        <p:txBody>
          <a:bodyPr>
            <a:noAutofit/>
          </a:bodyPr>
          <a:lstStyle/>
          <a:p>
            <a:pPr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Celem projektu </a:t>
            </a:r>
            <a:r>
              <a:rPr lang="pl-PL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była </a:t>
            </a:r>
            <a:r>
              <a:rPr lang="pl-PL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integracja i aktywizacja osób </a:t>
            </a:r>
            <a:r>
              <a:rPr lang="pl-PL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starszych w </a:t>
            </a:r>
            <a:r>
              <a:rPr lang="pl-PL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regionie legnickim poprzez udział w przedsięwzięciach kulturalnych, rekreacyjnych, turystycznych, edukacyjnych </a:t>
            </a:r>
            <a:r>
              <a:rPr lang="pl-PL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i </a:t>
            </a:r>
            <a:r>
              <a:rPr lang="pl-PL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prozdrowotnych. </a:t>
            </a:r>
          </a:p>
          <a:p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360706875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260" y="1652714"/>
            <a:ext cx="11924777" cy="3261815"/>
          </a:xfrm>
        </p:spPr>
        <p:txBody>
          <a:bodyPr>
            <a:noAutofit/>
          </a:bodyPr>
          <a:lstStyle/>
          <a:p>
            <a:pPr algn="ctr"/>
            <a:r>
              <a:rPr lang="pl-PL" sz="6600" b="1" dirty="0" smtClean="0">
                <a:cs typeface="Times New Roman" pitchFamily="18" charset="0"/>
              </a:rPr>
              <a:t>Termin realizacji zadania: </a:t>
            </a:r>
            <a:br>
              <a:rPr lang="pl-PL" sz="6600" b="1" dirty="0" smtClean="0">
                <a:cs typeface="Times New Roman" pitchFamily="18" charset="0"/>
              </a:rPr>
            </a:br>
            <a:r>
              <a:rPr lang="pl-PL" dirty="0"/>
              <a:t>Od 1 sierpnia do 31 grudnia 2021 r</a:t>
            </a:r>
            <a:r>
              <a:rPr lang="pl-PL" dirty="0" smtClean="0"/>
              <a:t>.</a:t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Kwota dofinansowania: 15000zł </a:t>
            </a:r>
            <a:br>
              <a:rPr lang="pl-PL" dirty="0" smtClean="0"/>
            </a:br>
            <a:r>
              <a:rPr lang="pl-PL" dirty="0" smtClean="0"/>
              <a:t>Liczba uczestników: 60 osób</a:t>
            </a:r>
            <a:endParaRPr lang="pl-PL" sz="6600" dirty="0">
              <a:cs typeface="Times New Roman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9690D3F-1032-4199-B54D-5AB4954F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313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B3158A2-9E30-456F-B2E6-97F8BCA0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4</a:t>
            </a:fld>
            <a:endParaRPr lang="pl-PL"/>
          </a:p>
        </p:txBody>
      </p:sp>
      <p:sp>
        <p:nvSpPr>
          <p:cNvPr id="2" name="Prostokąt 1"/>
          <p:cNvSpPr/>
          <p:nvPr/>
        </p:nvSpPr>
        <p:spPr>
          <a:xfrm>
            <a:off x="1590805" y="876822"/>
            <a:ext cx="9619990" cy="3790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pl-PL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Zrealizowano 60 godzin zajęć dydaktycznych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3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pl-PL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godz.  </a:t>
            </a:r>
            <a:r>
              <a:rPr lang="pl-PL" sz="3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wykładów 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3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pl-PL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godz. zajęć z języków </a:t>
            </a:r>
            <a:r>
              <a:rPr lang="pl-PL" sz="3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obcych 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3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pl-PL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godz. zajęć sportowych </a:t>
            </a:r>
            <a:endParaRPr lang="pl-PL" sz="35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3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pl-PL" sz="3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godz. zajęć z </a:t>
            </a:r>
            <a:r>
              <a:rPr lang="pl-PL" sz="3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informatyki </a:t>
            </a:r>
            <a:endParaRPr lang="pl-PL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584" y="3519814"/>
            <a:ext cx="4530416" cy="301909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52" y="1743619"/>
            <a:ext cx="2372886" cy="355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6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7998" y="668740"/>
            <a:ext cx="10545053" cy="4892816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buClr>
                <a:schemeClr val="accent5"/>
              </a:buClr>
              <a:defRPr/>
            </a:pP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DC2F054-5865-428C-93F9-7FBD089B6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5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8" y="572364"/>
            <a:ext cx="3389054" cy="508556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52" y="572365"/>
            <a:ext cx="7646556" cy="50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4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BA08DD8-1A53-4031-95C8-58AB217DD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6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37" y="2524929"/>
            <a:ext cx="5436744" cy="4013983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951978" y="275573"/>
            <a:ext cx="108851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/>
              <a:t>29 </a:t>
            </a:r>
            <a:r>
              <a:rPr lang="pl-PL" sz="4000" b="1" dirty="0"/>
              <a:t>września 2021 r. odbyła się  wycieczka </a:t>
            </a:r>
            <a:endParaRPr lang="pl-PL" sz="4000" b="1" dirty="0" smtClean="0"/>
          </a:p>
          <a:p>
            <a:pPr algn="ctr"/>
            <a:r>
              <a:rPr lang="pl-PL" sz="4000" b="1" dirty="0" smtClean="0"/>
              <a:t>krajoznawczo-historyczna w </a:t>
            </a:r>
            <a:r>
              <a:rPr lang="pl-PL" sz="4000" b="1" dirty="0"/>
              <a:t>rejon Kotliny Jeleniogórskiej </a:t>
            </a:r>
            <a:r>
              <a:rPr lang="pl-PL" sz="4000" b="1" dirty="0" smtClean="0"/>
              <a:t> </a:t>
            </a:r>
            <a:r>
              <a:rPr lang="pl-PL" sz="4000" b="1" dirty="0"/>
              <a:t>„Ciekawe zakątki w Dolinie Bobru”</a:t>
            </a:r>
            <a:endParaRPr lang="pl-PL" sz="40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26" y="2524320"/>
            <a:ext cx="5352789" cy="401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374" y="1189973"/>
            <a:ext cx="3695133" cy="338202"/>
          </a:xfrm>
        </p:spPr>
        <p:txBody>
          <a:bodyPr>
            <a:noAutofit/>
          </a:bodyPr>
          <a:lstStyle/>
          <a:p>
            <a:pPr algn="ctr"/>
            <a:r>
              <a:rPr lang="pl-PL" b="1" dirty="0" smtClean="0">
                <a:latin typeface="+mn-lt"/>
              </a:rPr>
              <a:t>Wieża</a:t>
            </a:r>
            <a:r>
              <a:rPr lang="pl-PL" dirty="0" smtClean="0">
                <a:latin typeface="+mn-lt"/>
              </a:rPr>
              <a:t> </a:t>
            </a:r>
            <a:r>
              <a:rPr lang="pl-PL" b="1" dirty="0" smtClean="0">
                <a:latin typeface="+mn-lt"/>
              </a:rPr>
              <a:t>Książęca w Siedlęcinie</a:t>
            </a:r>
            <a:endParaRPr lang="pl-PL" sz="5400" dirty="0">
              <a:latin typeface="+mn-lt"/>
              <a:cs typeface="Times New Roman" pitchFamily="18" charset="0"/>
            </a:endParaRPr>
          </a:p>
        </p:txBody>
      </p:sp>
      <p:sp>
        <p:nvSpPr>
          <p:cNvPr id="58370" name="AutoShape 2" descr="Znalezione obrazy dla zapytania poraÅ¼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2" name="AutoShape 4" descr="Znalezione obrazy dla zapytania poraÅ¼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4" name="AutoShape 6" descr="Znalezione obrazy dla zapytania poraÅ¼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2DB04DC-8392-4EC0-B482-FF1DE2914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7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76" y="889347"/>
            <a:ext cx="7511442" cy="5633581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166" y="100433"/>
            <a:ext cx="3056352" cy="234827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4" y="3585574"/>
            <a:ext cx="3916472" cy="29373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>
          <a:xfrm>
            <a:off x="609599" y="475989"/>
            <a:ext cx="11077185" cy="1515650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pl-PL" b="1" dirty="0" smtClean="0"/>
              <a:t>    </a:t>
            </a:r>
            <a:r>
              <a:rPr lang="pl-PL" b="1" dirty="0" smtClean="0">
                <a:latin typeface="Calibri "/>
              </a:rPr>
              <a:t>Zapora </a:t>
            </a:r>
            <a:r>
              <a:rPr lang="pl-PL" b="1" dirty="0">
                <a:latin typeface="Calibri "/>
              </a:rPr>
              <a:t>na Bobrze w Pilichowicach </a:t>
            </a:r>
            <a:r>
              <a:rPr lang="pl-PL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l-PL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AutoShape 2" descr="Znalezione obrazy dla zapytania dopasowa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>
              <a:latin typeface="Cambria" pitchFamily="18" charset="0"/>
            </a:endParaRPr>
          </a:p>
        </p:txBody>
      </p:sp>
      <p:sp>
        <p:nvSpPr>
          <p:cNvPr id="9221" name="AutoShape 4" descr="Znalezione obrazy dla zapytania dopasowa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>
              <a:latin typeface="Cambria" pitchFamily="18" charset="0"/>
            </a:endParaRPr>
          </a:p>
        </p:txBody>
      </p:sp>
      <p:sp>
        <p:nvSpPr>
          <p:cNvPr id="9222" name="AutoShape 6" descr="Znalezione obrazy dla zapytania dopasowa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>
              <a:latin typeface="Cambria" pitchFamily="18" charset="0"/>
            </a:endParaRPr>
          </a:p>
        </p:txBody>
      </p:sp>
      <p:sp>
        <p:nvSpPr>
          <p:cNvPr id="9223" name="AutoShape 8" descr="Znalezione obrazy dla zapytania dopasowa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>
              <a:latin typeface="Cambria" pitchFamily="18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789D61D-9F4D-4947-A4EF-77892B2F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8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814"/>
            <a:ext cx="7197203" cy="5397903"/>
          </a:xfrm>
          <a:prstGeom prst="rect">
            <a:avLst/>
          </a:prstGeom>
        </p:spPr>
      </p:pic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574" y="1219468"/>
            <a:ext cx="1952629" cy="1464472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204" y="4062812"/>
            <a:ext cx="3895746" cy="2568905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0" y="1270817"/>
            <a:ext cx="1948804" cy="147864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203" y="1175627"/>
            <a:ext cx="3895747" cy="303544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/>
          <p:cNvSpPr>
            <a:spLocks noGrp="1"/>
          </p:cNvSpPr>
          <p:nvPr>
            <p:ph type="title"/>
          </p:nvPr>
        </p:nvSpPr>
        <p:spPr>
          <a:xfrm>
            <a:off x="178904" y="112079"/>
            <a:ext cx="11728174" cy="7969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l-PL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8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pl-PL" b="1" dirty="0" smtClean="0">
                <a:latin typeface="Calibri "/>
              </a:rPr>
              <a:t>Zamek </a:t>
            </a:r>
            <a:r>
              <a:rPr lang="pl-PL" b="1" dirty="0">
                <a:latin typeface="Calibri "/>
              </a:rPr>
              <a:t>Wleń </a:t>
            </a:r>
            <a:endParaRPr lang="pl-PL" altLang="pl-PL" sz="6700" b="1" dirty="0">
              <a:latin typeface="Calibri "/>
              <a:cs typeface="Times New Roman" pitchFamily="18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E38D2E5-7E6D-4DEF-8E74-E13AA7E8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9</a:t>
            </a:fld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8" y="935397"/>
            <a:ext cx="7089732" cy="566462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559" y="3379795"/>
            <a:ext cx="4328831" cy="324662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559" y="73225"/>
            <a:ext cx="4328831" cy="344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3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/>
          <p:cNvSpPr>
            <a:spLocks noGrp="1"/>
          </p:cNvSpPr>
          <p:nvPr>
            <p:ph type="title"/>
          </p:nvPr>
        </p:nvSpPr>
        <p:spPr>
          <a:xfrm>
            <a:off x="225468" y="314642"/>
            <a:ext cx="10321448" cy="1006530"/>
          </a:xfrm>
        </p:spPr>
        <p:txBody>
          <a:bodyPr>
            <a:noAutofit/>
          </a:bodyPr>
          <a:lstStyle/>
          <a:p>
            <a:r>
              <a:rPr lang="pl-PL" b="1" dirty="0" smtClean="0">
                <a:latin typeface="Calibri "/>
              </a:rPr>
              <a:t>          Pławna Dolna </a:t>
            </a:r>
            <a:br>
              <a:rPr lang="pl-PL" b="1" dirty="0" smtClean="0">
                <a:latin typeface="Calibri "/>
              </a:rPr>
            </a:br>
            <a:r>
              <a:rPr lang="pl-PL" dirty="0" smtClean="0">
                <a:latin typeface="Celibri"/>
              </a:rPr>
              <a:t>Galeria Dariusza </a:t>
            </a:r>
            <a:r>
              <a:rPr lang="pl-PL" dirty="0" err="1">
                <a:latin typeface="Celibri"/>
              </a:rPr>
              <a:t>Milińskiego</a:t>
            </a:r>
            <a:endParaRPr lang="pl-PL" altLang="pl-PL" sz="4800" dirty="0">
              <a:latin typeface="Celibri"/>
              <a:cs typeface="Times New Roman" pitchFamily="18" charset="0"/>
            </a:endParaRPr>
          </a:p>
        </p:txBody>
      </p:sp>
      <p:sp>
        <p:nvSpPr>
          <p:cNvPr id="8195" name="Symbol zastępczy zawartości 2"/>
          <p:cNvSpPr>
            <a:spLocks noGrp="1"/>
          </p:cNvSpPr>
          <p:nvPr>
            <p:ph idx="1"/>
          </p:nvPr>
        </p:nvSpPr>
        <p:spPr>
          <a:xfrm>
            <a:off x="225467" y="1929008"/>
            <a:ext cx="5316255" cy="4928992"/>
          </a:xfrm>
        </p:spPr>
        <p:txBody>
          <a:bodyPr>
            <a:normAutofit/>
          </a:bodyPr>
          <a:lstStyle/>
          <a:p>
            <a:pPr marL="274320" indent="-274320">
              <a:buNone/>
              <a:defRPr/>
            </a:pPr>
            <a:r>
              <a:rPr lang="pl-PL" altLang="pl-PL" sz="4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4500" dirty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45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274320" indent="-274320">
              <a:buFont typeface="Wingdings 3"/>
              <a:buChar char=""/>
              <a:defRPr/>
            </a:pPr>
            <a:endParaRPr lang="pl-PL" altLang="pl-PL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9" name="Symbol zastępczy zawartości 2"/>
          <p:cNvSpPr txBox="1">
            <a:spLocks/>
          </p:cNvSpPr>
          <p:nvPr/>
        </p:nvSpPr>
        <p:spPr bwMode="auto">
          <a:xfrm>
            <a:off x="7703507" y="3138705"/>
            <a:ext cx="4208745" cy="321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575"/>
              </a:spcBef>
              <a:buClr>
                <a:schemeClr val="accent1"/>
              </a:buClr>
              <a:buSzPct val="85000"/>
            </a:pPr>
            <a:endParaRPr lang="pl-PL" sz="3200" dirty="0">
              <a:latin typeface="Times New Roman" pitchFamily="18" charset="0"/>
              <a:cs typeface="Times New Roman" pitchFamily="18" charset="0"/>
            </a:endParaRPr>
          </a:p>
          <a:p>
            <a:pPr marL="273050" indent="-273050" eaLnBrk="0" hangingPunct="0">
              <a:spcBef>
                <a:spcPts val="575"/>
              </a:spcBef>
              <a:buClr>
                <a:schemeClr val="accent1"/>
              </a:buClr>
              <a:buSzPct val="85000"/>
            </a:pPr>
            <a:endParaRPr lang="pl-PL" sz="2400" dirty="0">
              <a:latin typeface="Gill Sans MT" pitchFamily="34" charset="-18"/>
            </a:endParaRPr>
          </a:p>
          <a:p>
            <a:pPr marL="273050" indent="-273050" eaLnBrk="0" hangingPunct="0">
              <a:spcBef>
                <a:spcPts val="575"/>
              </a:spcBef>
              <a:buClr>
                <a:schemeClr val="accent1"/>
              </a:buClr>
              <a:buSzPct val="85000"/>
            </a:pPr>
            <a:r>
              <a:rPr lang="pl-PL" sz="2000" dirty="0">
                <a:latin typeface="Gill Sans MT" pitchFamily="34" charset="-18"/>
              </a:rPr>
              <a:t/>
            </a:r>
            <a:br>
              <a:rPr lang="pl-PL" sz="2000" dirty="0">
                <a:latin typeface="Gill Sans MT" pitchFamily="34" charset="-18"/>
              </a:rPr>
            </a:br>
            <a:r>
              <a:rPr lang="pl-PL" sz="2000" dirty="0">
                <a:latin typeface="Gill Sans MT" pitchFamily="34" charset="-18"/>
              </a:rPr>
              <a:t>	</a:t>
            </a:r>
          </a:p>
          <a:p>
            <a:pPr marL="273050" indent="-27305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pl-PL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7D4F6F5-C513-488B-8608-C35F9D0B8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10</a:t>
            </a:fld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22" y="1515649"/>
            <a:ext cx="8880460" cy="520582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425" y="4032364"/>
            <a:ext cx="3889514" cy="268911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91874" y="295193"/>
            <a:ext cx="3850616" cy="388951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23" y="4635332"/>
            <a:ext cx="2216613" cy="210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05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>
          <a:xfrm>
            <a:off x="1240076" y="308769"/>
            <a:ext cx="9569885" cy="1714500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latin typeface="Calibri "/>
              </a:rPr>
              <a:t>Poczęstunek we </a:t>
            </a:r>
            <a:r>
              <a:rPr lang="pl-PL" b="1" dirty="0">
                <a:latin typeface="Calibri "/>
              </a:rPr>
              <a:t>Lwówku </a:t>
            </a:r>
            <a:r>
              <a:rPr lang="pl-PL" b="1" dirty="0" smtClean="0">
                <a:latin typeface="Calibri "/>
              </a:rPr>
              <a:t>Śląskim </a:t>
            </a:r>
            <a:endParaRPr lang="pl-PL" b="1" dirty="0">
              <a:latin typeface="Calibri "/>
            </a:endParaRPr>
          </a:p>
        </p:txBody>
      </p:sp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446088" y="2023269"/>
            <a:ext cx="7772400" cy="4834731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pl-PL" altLang="pl-PL" sz="4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4400" dirty="0">
                <a:latin typeface="Times New Roman" pitchFamily="18" charset="0"/>
                <a:cs typeface="Times New Roman" pitchFamily="18" charset="0"/>
              </a:rPr>
            </a:br>
            <a:endParaRPr lang="pl-PL" altLang="pl-PL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D08C37E-0F4E-4FAD-B3B7-9163BE48A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11</a:t>
            </a:fld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96" y="1677236"/>
            <a:ext cx="5494751" cy="4121063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947" y="1677237"/>
            <a:ext cx="5494751" cy="412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81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>
          <a:xfrm>
            <a:off x="3807912" y="1213417"/>
            <a:ext cx="4491856" cy="1567360"/>
          </a:xfrm>
        </p:spPr>
        <p:txBody>
          <a:bodyPr>
            <a:normAutofit/>
          </a:bodyPr>
          <a:lstStyle/>
          <a:p>
            <a:pPr algn="ctr">
              <a:defRPr/>
            </a:pPr>
            <a:endParaRPr lang="pl-PL" altLang="pl-PL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95" y="1223615"/>
            <a:ext cx="5967162" cy="4660486"/>
          </a:xfr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A85522E-8410-472C-AA01-393CE13EF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12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712" y="1223615"/>
            <a:ext cx="6200384" cy="465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09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ytuł 1"/>
          <p:cNvSpPr>
            <a:spLocks noGrp="1"/>
          </p:cNvSpPr>
          <p:nvPr>
            <p:ph type="title"/>
          </p:nvPr>
        </p:nvSpPr>
        <p:spPr>
          <a:xfrm>
            <a:off x="477078" y="274639"/>
            <a:ext cx="9733722" cy="7969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l-PL" altLang="pl-PL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4900" b="1" dirty="0" smtClean="0">
                <a:latin typeface="Calibri "/>
                <a:cs typeface="Times New Roman" pitchFamily="18" charset="0"/>
              </a:rPr>
              <a:t>Spacer po Lwówku Śląskim</a:t>
            </a:r>
            <a:endParaRPr lang="pl-PL" altLang="pl-PL" sz="4900" b="1" dirty="0">
              <a:latin typeface="Calibri "/>
              <a:cs typeface="Times New Roman" pitchFamily="18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293C33D-B7FA-4B8B-AC4A-A0C367237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13</a:t>
            </a:fld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4" y="1515649"/>
            <a:ext cx="6730652" cy="504798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465" y="1608025"/>
            <a:ext cx="3324235" cy="2993747"/>
          </a:xfrm>
          <a:prstGeom prst="rect">
            <a:avLst/>
          </a:prstGeom>
        </p:spPr>
      </p:pic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98502" y="449922"/>
            <a:ext cx="2935833" cy="2201874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428" y="4227443"/>
            <a:ext cx="2838543" cy="212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76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1724" y="193795"/>
            <a:ext cx="10528654" cy="845866"/>
          </a:xfrm>
        </p:spPr>
        <p:txBody>
          <a:bodyPr>
            <a:noAutofit/>
          </a:bodyPr>
          <a:lstStyle/>
          <a:p>
            <a:pPr algn="ctr"/>
            <a:r>
              <a:rPr lang="pl-PL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sz="4000" b="1" dirty="0" smtClean="0">
                <a:latin typeface="Calibri "/>
              </a:rPr>
              <a:t>9 </a:t>
            </a:r>
            <a:r>
              <a:rPr lang="pl-PL" sz="4000" b="1" dirty="0">
                <a:latin typeface="Calibri "/>
              </a:rPr>
              <a:t>października 2021 r. Koncert Wiedeński </a:t>
            </a:r>
            <a:r>
              <a:rPr lang="pl-PL" sz="4000" b="1" dirty="0" smtClean="0">
                <a:latin typeface="Calibri "/>
              </a:rPr>
              <a:t>w Akademii Rycerskiej w Legnicy</a:t>
            </a:r>
            <a:endParaRPr lang="pl-PL" sz="4000" b="1" dirty="0">
              <a:latin typeface="Calibri 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1724" y="1941534"/>
            <a:ext cx="10872076" cy="4521895"/>
          </a:xfr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000" dirty="0">
                <a:latin typeface="Times New Roman" pitchFamily="18" charset="0"/>
                <a:cs typeface="Times New Roman" pitchFamily="18" charset="0"/>
              </a:rPr>
              <a:t>Na scenie wystąpili wybitni soliści międzynarodowych scen muzycznych, Kameralny Zespół Straussowski &amp; Balet, a w programie zaprezentowano popularne walce Johanna Straussa oraz najpiękniejsze arie i duety z operetek wiedeńskich. Zabrzmiały popisowe arie m.in. z „Zemsty nietoperza”, „Barona cygańskiego”, „Wesołej wdówki”, „Księżniczki czardasza”, walc „Nad pięknym modrym Dunajem”, „Wielka sława to żart”, Usta milczą, dusza śpiewa” i wiele innych utworów. Koncert programowo nawiązywał do tradycyjnych gali noworocznych koncertów, odbywających się w Wiedniu</a:t>
            </a:r>
            <a:endParaRPr lang="pl-PL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85E2EE1-A5BD-421F-8C46-4B1957553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644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77" y="160338"/>
            <a:ext cx="4645009" cy="6193345"/>
          </a:xfrm>
        </p:spPr>
      </p:pic>
      <p:sp>
        <p:nvSpPr>
          <p:cNvPr id="88066" name="AutoShape 2" descr="Znalezione obrazy dla zapytania st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8068" name="AutoShape 4" descr="Znalezione obrazy dla zapytania st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8BEFB34-C759-4492-B7BC-6775A0AD5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15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84" y="7937"/>
            <a:ext cx="3356976" cy="443562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960" y="2093829"/>
            <a:ext cx="3351367" cy="4536112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276" y="7937"/>
            <a:ext cx="3654847" cy="235948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389" y="2929510"/>
            <a:ext cx="3335888" cy="37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784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>
          <a:xfrm>
            <a:off x="237996" y="333376"/>
            <a:ext cx="11954004" cy="138883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l-PL" sz="3200" b="1" dirty="0" smtClean="0">
                <a:latin typeface="Calibri "/>
              </a:rPr>
              <a:t>21 października 2021 r. udział przedstawicieli UTW </a:t>
            </a:r>
            <a:br>
              <a:rPr lang="pl-PL" sz="3200" b="1" dirty="0" smtClean="0">
                <a:latin typeface="Calibri "/>
              </a:rPr>
            </a:br>
            <a:r>
              <a:rPr lang="pl-PL" sz="3200" b="1" dirty="0" smtClean="0">
                <a:latin typeface="Calibri "/>
              </a:rPr>
              <a:t>w I Dolnośląskim Forum Rad Senioralnych w Jeleniej Górze</a:t>
            </a:r>
            <a:endParaRPr lang="pl-PL" altLang="pl-PL" sz="3200" b="1" dirty="0">
              <a:latin typeface="Calibri "/>
              <a:cs typeface="Times New Roman" pitchFamily="18" charset="0"/>
            </a:endParaRPr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29" y="1722214"/>
            <a:ext cx="2952194" cy="4811144"/>
          </a:xfr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4A99C1C3-AF36-4A8B-AD7D-7BC233FB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16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125" y="1706367"/>
            <a:ext cx="4224706" cy="243974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125" y="3827686"/>
            <a:ext cx="4224706" cy="270567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253" y="4811144"/>
            <a:ext cx="3566587" cy="172859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33" y="1706367"/>
            <a:ext cx="2463225" cy="308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18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>
            <a:spLocks noGrp="1"/>
          </p:cNvSpPr>
          <p:nvPr>
            <p:ph type="title"/>
          </p:nvPr>
        </p:nvSpPr>
        <p:spPr>
          <a:xfrm>
            <a:off x="308225" y="288098"/>
            <a:ext cx="11265824" cy="1225735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prstClr val="black"/>
                </a:solidFill>
              </a:rPr>
              <a:t>3 grudnia 2021 r. odbył się Edukacyjny piknik o charakterze </a:t>
            </a:r>
            <a:r>
              <a:rPr lang="pl-PL" b="1" dirty="0" smtClean="0">
                <a:solidFill>
                  <a:prstClr val="black"/>
                </a:solidFill>
              </a:rPr>
              <a:t>prozdrowotnym</a:t>
            </a:r>
            <a:endParaRPr lang="pl-PL" sz="4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193158"/>
              </p:ext>
            </p:extLst>
          </p:nvPr>
        </p:nvGraphicFramePr>
        <p:xfrm>
          <a:off x="3968723" y="3182567"/>
          <a:ext cx="5111805" cy="921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1AD9EE11-59B9-4DA5-B46A-E3597F132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17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97" y="2293829"/>
            <a:ext cx="6033928" cy="402576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23" y="1530657"/>
            <a:ext cx="5037922" cy="3353367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24" y="4509370"/>
            <a:ext cx="1717502" cy="25126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166" y="4522623"/>
            <a:ext cx="3790334" cy="25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ytuł 1"/>
          <p:cNvSpPr>
            <a:spLocks noGrp="1"/>
          </p:cNvSpPr>
          <p:nvPr>
            <p:ph type="title"/>
          </p:nvPr>
        </p:nvSpPr>
        <p:spPr>
          <a:xfrm>
            <a:off x="1919288" y="188913"/>
            <a:ext cx="8177212" cy="811212"/>
          </a:xfrm>
        </p:spPr>
        <p:txBody>
          <a:bodyPr>
            <a:noAutofit/>
          </a:bodyPr>
          <a:lstStyle/>
          <a:p>
            <a:r>
              <a:rPr lang="pl-PL" altLang="pl-PL" sz="5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pl-PL" altLang="pl-PL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99" y="263784"/>
            <a:ext cx="5280779" cy="3523270"/>
          </a:xfr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AAEE5C9-D334-4B3A-8384-0BC8D77F2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18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00" y="3628656"/>
            <a:ext cx="5247640" cy="336074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540" y="2628482"/>
            <a:ext cx="6347060" cy="436091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540" y="263784"/>
            <a:ext cx="3548431" cy="2364698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129" y="263784"/>
            <a:ext cx="3041471" cy="239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07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>
          <a:xfrm>
            <a:off x="776614" y="274637"/>
            <a:ext cx="10577185" cy="1466481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pl-PL" altLang="pl-PL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1" y="274637"/>
            <a:ext cx="6764838" cy="4508130"/>
          </a:xfr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4C06FAAF-AC4F-49CA-AD56-FDF3E3B31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01026-33CB-472C-BCC3-D2C4F459A6DF}" type="slidenum">
              <a:rPr lang="pl-PL" smtClean="0"/>
              <a:t>19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49" y="274637"/>
            <a:ext cx="2667261" cy="319413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095" y="3347135"/>
            <a:ext cx="2446730" cy="349532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359" y="3347135"/>
            <a:ext cx="5245038" cy="3495326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510" y="274636"/>
            <a:ext cx="2047532" cy="307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8152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18055</TotalTime>
  <Words>347</Words>
  <Application>Microsoft Office PowerPoint</Application>
  <PresentationFormat>Panoramiczny</PresentationFormat>
  <Paragraphs>49</Paragraphs>
  <Slides>19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</vt:lpstr>
      <vt:lpstr>Calibri Light</vt:lpstr>
      <vt:lpstr>Cambria</vt:lpstr>
      <vt:lpstr>Celibri</vt:lpstr>
      <vt:lpstr>Gill Sans MT</vt:lpstr>
      <vt:lpstr>Times New Roman</vt:lpstr>
      <vt:lpstr>Wingdings 2</vt:lpstr>
      <vt:lpstr>Wingdings 3</vt:lpstr>
      <vt:lpstr>Motyw pakietu Office</vt:lpstr>
      <vt:lpstr>  RAP – razem, aktywnie, pozytywnie – wsparcie dla Uniwersytetu Trzeciego Wieku  Podsumowanie zadania  dofinansowanego ze środków budżetu Samorządu Województwa Dolnośląskiego (Umowa nr DS.-R/49/2021 z dnia 2.08.2021 r.)</vt:lpstr>
      <vt:lpstr>CEL PROJEKTU</vt:lpstr>
      <vt:lpstr>Termin realizacji zadania:  Od 1 sierpnia do 31 grudnia 2021 r.  Kwota dofinansowania: 15000zł  Liczba uczestników: 60 osób</vt:lpstr>
      <vt:lpstr>Prezentacja programu PowerPoint</vt:lpstr>
      <vt:lpstr>Prezentacja programu PowerPoint</vt:lpstr>
      <vt:lpstr>Prezentacja programu PowerPoint</vt:lpstr>
      <vt:lpstr>Wieża Książęca w Siedlęcinie</vt:lpstr>
      <vt:lpstr>    Zapora na Bobrze w Pilichowicach  </vt:lpstr>
      <vt:lpstr>                 Zamek Wleń </vt:lpstr>
      <vt:lpstr>          Pławna Dolna  Galeria Dariusza Milińskiego</vt:lpstr>
      <vt:lpstr>Poczęstunek we Lwówku Śląskim </vt:lpstr>
      <vt:lpstr>Prezentacja programu PowerPoint</vt:lpstr>
      <vt:lpstr> Spacer po Lwówku Śląskim</vt:lpstr>
      <vt:lpstr> 9 października 2021 r. Koncert Wiedeński w Akademii Rycerskiej w Legnicy</vt:lpstr>
      <vt:lpstr>Prezentacja programu PowerPoint</vt:lpstr>
      <vt:lpstr>21 października 2021 r. udział przedstawicieli UTW  w I Dolnośląskim Forum Rad Senioralnych w Jeleniej Górze</vt:lpstr>
      <vt:lpstr>3 grudnia 2021 r. odbył się Edukacyjny piknik o charakterze prozdrowotnym</vt:lpstr>
      <vt:lpstr> 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Zdrowy styl życia-  małe kroki, duże efekty</dc:title>
  <dc:creator>Katarzyna Traczuk-Bernat</dc:creator>
  <cp:lastModifiedBy>Górska Wiesława</cp:lastModifiedBy>
  <cp:revision>55</cp:revision>
  <cp:lastPrinted>2021-11-24T12:27:35Z</cp:lastPrinted>
  <dcterms:created xsi:type="dcterms:W3CDTF">2021-11-11T13:20:59Z</dcterms:created>
  <dcterms:modified xsi:type="dcterms:W3CDTF">2022-02-08T12:15:14Z</dcterms:modified>
</cp:coreProperties>
</file>