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1" r:id="rId1"/>
  </p:sldMasterIdLst>
  <p:notesMasterIdLst>
    <p:notesMasterId r:id="rId8"/>
  </p:notesMasterIdLst>
  <p:sldIdLst>
    <p:sldId id="256" r:id="rId2"/>
    <p:sldId id="268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AB3DE-86B6-422F-84CD-BDC65286912D}" type="datetimeFigureOut">
              <a:rPr lang="pl-PL" smtClean="0"/>
              <a:t>18.06.2020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9BD00-6A39-4195-B928-1005BA64D43E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47254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57D1-5426-4FE9-99DD-FA3D4443FC08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865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D251-44B2-4032-8728-18C1FE773EE5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5545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0BE2-070F-40B7-94E0-3A27431156B8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1840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0250-C614-43D1-8D88-A697E1B1AD2D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116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136B-D72F-418A-A680-48AF77713DEC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2473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D23D4-16A3-42CE-8BE5-D7F86E3D1CEB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3774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7505-088D-448A-8C78-909DEF9256BC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063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3927B-8CD1-412A-8BF3-503F55CC1EC7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5107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dirty="0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2C66-37BB-4F3C-803F-088A7E16D28C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981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AC576-EB95-454F-9468-1BF11D6BFBB2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5777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A5E7-9CFE-43BB-B2C3-267E9EA31725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6503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F199-A0AB-47FD-B04C-76E8BE4452BC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5025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D37D2-BAA9-4C42-9320-4A39AFAAE6F8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1894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80FA-EE59-44BF-9F34-9762AEAAFB67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256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AB6BD-B40C-4BA1-8AD2-0104E942858A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763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E92D-11BF-47CE-978D-DDBF9FC6FA7E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2640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56B91-B89A-4331-B60E-5A0D7DD50888}" type="datetime1">
              <a:rPr lang="pl-PL" smtClean="0"/>
              <a:t>18.06.2020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BE51F8E-0B26-4EC2-A7FF-1E9C965292A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607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1HXg6BkKw0&amp;t=529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39528" y="1744363"/>
            <a:ext cx="10356784" cy="4743064"/>
          </a:xfrm>
        </p:spPr>
        <p:txBody>
          <a:bodyPr>
            <a:normAutofit fontScale="92500" lnSpcReduction="20000"/>
          </a:bodyPr>
          <a:lstStyle/>
          <a:p>
            <a:endParaRPr lang="pl-PL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„POGROMCY STRESU”</a:t>
            </a:r>
          </a:p>
          <a:p>
            <a:endParaRPr lang="pl-PL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Ewa Karlińska</a:t>
            </a:r>
          </a:p>
          <a:p>
            <a:pPr algn="ctr"/>
            <a:r>
              <a:rPr lang="pl-PL" sz="2800" dirty="0">
                <a:solidFill>
                  <a:schemeClr val="tx1"/>
                </a:solidFill>
              </a:rPr>
              <a:t>d</a:t>
            </a:r>
            <a:r>
              <a:rPr lang="pl-PL" sz="2800" dirty="0" smtClean="0">
                <a:solidFill>
                  <a:schemeClr val="tx1"/>
                </a:solidFill>
              </a:rPr>
              <a:t>oradca zawodowy, trener rozwoju osobistego, coach.</a:t>
            </a:r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sz="1900" dirty="0" smtClean="0">
                <a:solidFill>
                  <a:schemeClr val="tx1"/>
                </a:solidFill>
              </a:rPr>
              <a:t>Zrealizowane w ramach projektu „Trzecia Misja Uczelni - szansą dla rozwoju pasji, zainteresowań i edukacji dla osób zagrożonych wykluczeniem społecznym” w ramach Programu Operacyjnego Wiedza Edukacja Rozwój współfinansowanego ze środków Europejskiego Funduszu Społecznego.</a:t>
            </a:r>
            <a:endParaRPr lang="pl-PL" sz="1900" dirty="0">
              <a:solidFill>
                <a:schemeClr val="tx1"/>
              </a:solidFill>
            </a:endParaRPr>
          </a:p>
        </p:txBody>
      </p:sp>
      <p:pic>
        <p:nvPicPr>
          <p:cNvPr id="4" name="Obraz 3" descr="FE_POWER_poziom_pl-1_rg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96" y="279326"/>
            <a:ext cx="10260531" cy="1080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790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402081"/>
          </a:xfrm>
        </p:spPr>
        <p:txBody>
          <a:bodyPr>
            <a:noAutofit/>
          </a:bodyPr>
          <a:lstStyle/>
          <a:p>
            <a:pPr algn="ctr"/>
            <a:r>
              <a:rPr lang="pl-PL" sz="1800" b="1" dirty="0" smtClean="0">
                <a:solidFill>
                  <a:schemeClr val="tx1"/>
                </a:solidFill>
              </a:rPr>
              <a:t>Drodzy Słuchacze UTW,</a:t>
            </a:r>
            <a:br>
              <a:rPr lang="pl-PL" sz="1800" b="1" dirty="0" smtClean="0">
                <a:solidFill>
                  <a:schemeClr val="tx1"/>
                </a:solidFill>
              </a:rPr>
            </a:br>
            <a:r>
              <a:rPr lang="pl-PL" sz="1800" b="1" dirty="0" smtClean="0">
                <a:solidFill>
                  <a:schemeClr val="tx1"/>
                </a:solidFill>
              </a:rPr>
              <a:t>proszę abyście zapoznali się z materiałami warsztatowymi w podanej kolejności. </a:t>
            </a:r>
            <a:br>
              <a:rPr lang="pl-PL" sz="1800" b="1" dirty="0" smtClean="0">
                <a:solidFill>
                  <a:schemeClr val="tx1"/>
                </a:solidFill>
              </a:rPr>
            </a:br>
            <a:r>
              <a:rPr lang="pl-PL" sz="1800" b="1" dirty="0" smtClean="0">
                <a:solidFill>
                  <a:schemeClr val="tx1"/>
                </a:solidFill>
              </a:rPr>
              <a:t>Linki do poszczególnych filmów znajdują się w przesłanej wiadomości.</a:t>
            </a:r>
            <a:r>
              <a:rPr lang="pl-PL" sz="1800" dirty="0" smtClean="0"/>
              <a:t/>
            </a:r>
            <a:br>
              <a:rPr lang="pl-PL" sz="1800" dirty="0" smtClean="0"/>
            </a:br>
            <a:endParaRPr lang="pl-PL" sz="1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Opowieść „Indiańska legenda” –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Wykład –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Film </a:t>
            </a:r>
            <a:r>
              <a:rPr lang="pl-PL" b="1" dirty="0"/>
              <a:t>Siła umysłu vol. 1 - Psychika a zdrowie</a:t>
            </a:r>
            <a:endParaRPr lang="pl-PL" dirty="0"/>
          </a:p>
          <a:p>
            <a:pPr marL="0" indent="0">
              <a:buNone/>
            </a:pPr>
            <a:r>
              <a:rPr lang="pl-PL" u="sng" dirty="0" smtClean="0">
                <a:hlinkClick r:id="rId2"/>
              </a:rPr>
              <a:t>      https</a:t>
            </a:r>
            <a:r>
              <a:rPr lang="pl-PL" u="sng" dirty="0">
                <a:hlinkClick r:id="rId2"/>
              </a:rPr>
              <a:t>://www.youtube.com/watch?v=X1HXg6BkKw0&amp;t=529s</a:t>
            </a:r>
            <a:endParaRPr lang="pl-PL" dirty="0"/>
          </a:p>
          <a:p>
            <a:endParaRPr lang="pl-PL" dirty="0" smtClean="0"/>
          </a:p>
          <a:p>
            <a:r>
              <a:rPr lang="pl-PL" dirty="0" smtClean="0"/>
              <a:t>Wykonaj proszę ćwiczenia zamieszczone na kolejnych slajdach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2505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54796" y="220717"/>
            <a:ext cx="8596668" cy="1158766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Zapraszam Cię do wykonania ćwiczenia</a:t>
            </a:r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„Sztuka Przeformułowywania”.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4723" y="1229710"/>
            <a:ext cx="11477297" cy="535239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Cel:</a:t>
            </a:r>
            <a:endParaRPr lang="pl-PL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70000"/>
              </a:lnSpc>
            </a:pPr>
            <a:r>
              <a:rPr lang="pl-PL" sz="2300" dirty="0"/>
              <a:t>Nasz sposób widzenia sytuacji, z którymi spotykamy się w życiu, ma wpływ na nasze samopoczucie. Jak bardzo jest to istotne, widać, kie­dy pracujemy z ludźmi, którym chcemy pomóc w lepszym radzeniu sobie z doświadczanym przez nich stresem. Przeformułowanie polega na tym, by pomóc ludziom zobaczyć trudności, jakie napotykają, oraz kontekst danej sytuacji w inny sposób, w innym świetle. Aby lepiej zrozumieć koncepcję przeformułowania, warto wyobrazić sobie następującą sytuację. Nie mając żadnej wiedzy na temat malarstwa czy historii sztuki, oglądamy ten sam obraz w różnych ramach. Na przykład, gdybyśmy patrzyli na obraz Van Gogha „Taras kawiarni w nocy” oprawiony w tandetną, plastikową ramę, mógłby się on nam jawić jako chaos błękitów, zieleni i oranży. Gdybyśmy jednak ten sam obraz oprawili w starannie wykończoną ramę ze szlachetnego drewna, wycyzelowaną i pozłacaną, sam obraz wydałby nam się natychmiast cenniejszy, tylko i wyłącznie dzięki zmianie obramowania.</a:t>
            </a:r>
          </a:p>
          <a:p>
            <a:pPr algn="just">
              <a:lnSpc>
                <a:spcPct val="170000"/>
              </a:lnSpc>
            </a:pPr>
            <a:r>
              <a:rPr lang="pl-PL" sz="2300" dirty="0"/>
              <a:t>Technikę przeformułowania można stosować na wiele różnych sposobów. Użyj wyobraźni i nie bój się eksperymentować, by lepiej i bardziej skutecznie radzić sobie ze stresem.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11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95856" y="254768"/>
            <a:ext cx="10515600" cy="780184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Sposób </a:t>
            </a:r>
            <a:r>
              <a:rPr lang="pl-P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postępowania.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1076" y="1229709"/>
            <a:ext cx="11516710" cy="5376041"/>
          </a:xfrm>
        </p:spPr>
        <p:txBody>
          <a:bodyPr>
            <a:noAutofit/>
          </a:bodyPr>
          <a:lstStyle/>
          <a:p>
            <a:pPr marL="268288" indent="-268288" algn="just">
              <a:buNone/>
            </a:pPr>
            <a:r>
              <a:rPr lang="pl-PL" sz="1600" dirty="0" smtClean="0"/>
              <a:t>1</a:t>
            </a:r>
            <a:r>
              <a:rPr lang="pl-PL" sz="1600" dirty="0"/>
              <a:t>. Wszelkie problemy i zmartwienia w naszym życiu widzimy zawsze w pewnych „ramach odniesienia”. Każde wydarzenie ma takie ramy. Sposób, w jaki ujmujemy te wydarzenia, to, jak je widzimy, ma wpływ na nasze samopoczucie i na to, czy wydarzenie wiąże się ze stresem, czy nie.</a:t>
            </a:r>
          </a:p>
          <a:p>
            <a:pPr marL="268288" indent="-268288" algn="just">
              <a:buNone/>
            </a:pPr>
            <a:r>
              <a:rPr lang="pl-PL" sz="1600" dirty="0"/>
              <a:t>2. Różne ramy mają wpływ na to, jak widzimy dany obraz, co o nim sądzimy i jaką przypisujemy mu wartość. Zmieniając ramę, dokonujemy przeformu­łowania doświadczeń.</a:t>
            </a:r>
          </a:p>
          <a:p>
            <a:pPr marL="268288" indent="-268288" algn="just">
              <a:buNone/>
            </a:pPr>
            <a:r>
              <a:rPr lang="pl-PL" sz="1600" dirty="0"/>
              <a:t>3. Przeformułowanie wybranych wydarzeń w swoim ży­ciu stanowi znakomitą i niezwykle skuteczną strategię zarządzania stresem, dostępną praktycznie w dowolnej chwili. </a:t>
            </a:r>
          </a:p>
          <a:p>
            <a:pPr marL="268288" indent="-268288" algn="just">
              <a:buNone/>
            </a:pPr>
            <a:r>
              <a:rPr lang="pl-PL" sz="1600" dirty="0" smtClean="0"/>
              <a:t>4. </a:t>
            </a:r>
            <a:r>
              <a:rPr lang="pl-PL" sz="1600" dirty="0"/>
              <a:t>W arkuszu 15.2. „Plan przeformułowania” wypełnij trzy kolumny. W pierwszej kolumnie należy wpisać wydarzenie lub sytuację, która jest dla Ciebie trudna, stresująca . W drugiej kolumnie wpisz obecne ramy odniesienia, w jakich widzisz to wydarzenie. W trzeciej kolumnie wpisz nowe ujęcie – nowe ramy odniesienia, które przyjmiesz wobec takiego samego wyda­rzenia, gdy będzie ono miało miejsce w przyszłości. Koniecznie wypełnij wszystkie trzy kolumny.</a:t>
            </a:r>
          </a:p>
          <a:p>
            <a:pPr marL="268288" indent="-268288" algn="just">
              <a:buNone/>
            </a:pPr>
            <a:r>
              <a:rPr lang="pl-PL" sz="1600" dirty="0" smtClean="0"/>
              <a:t>5. Samodzielnie </a:t>
            </a:r>
            <a:r>
              <a:rPr lang="pl-PL" sz="1600" dirty="0"/>
              <a:t>wykonaj ćwiczenia, ale w razie potrzeby poproś bliską osobę, o wsparcie w sformułowaniu nowych ram dla opisanych przez Ciebie wydarzeń. </a:t>
            </a:r>
          </a:p>
          <a:p>
            <a:pPr marL="0" indent="0" algn="just">
              <a:buNone/>
            </a:pPr>
            <a:r>
              <a:rPr lang="pl-PL" sz="1600" dirty="0" smtClean="0"/>
              <a:t>6. Bądź </a:t>
            </a:r>
            <a:r>
              <a:rPr lang="pl-PL" sz="1600" dirty="0"/>
              <a:t>otwarty i przyjmij innowacyjne podejście do nowych przefor­mułowań.</a:t>
            </a:r>
          </a:p>
          <a:p>
            <a:pPr marL="268288" indent="-268288" algn="just">
              <a:buNone/>
            </a:pPr>
            <a:r>
              <a:rPr lang="pl-PL" sz="1600" dirty="0" smtClean="0"/>
              <a:t>7. Sam </a:t>
            </a:r>
            <a:r>
              <a:rPr lang="pl-PL" sz="1600" dirty="0"/>
              <a:t>fakt, że potrafisz inaczej spojrzeć na daną sytuację, daje Ci nowe ramy odniesienia – rób tak dalej i zobaczysz, że zmienią się Twoje odczucia co do tej sytuacji”. Ćwiczyć przeformułowanie tak długo, aż stanie się to dla Ciebie proste i naturalne. Eksperymentuj z przeformułowaniem w różnych aspektach życia, kiedy czujesz, że jest Ci to potrzebne, i kiedy znajdujesz się w potencjalnie stresują­cych sytuacjach.</a:t>
            </a:r>
          </a:p>
          <a:p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320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73165" y="0"/>
            <a:ext cx="7772401" cy="107993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/>
            </a:r>
            <a:br>
              <a:rPr lang="pl-PL" dirty="0"/>
            </a:br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PRZYKŁADY </a:t>
            </a:r>
            <a:r>
              <a:rPr lang="pl-P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PRZEFORMUŁOWANIA.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827253"/>
              </p:ext>
            </p:extLst>
          </p:nvPr>
        </p:nvGraphicFramePr>
        <p:xfrm>
          <a:off x="346842" y="1224164"/>
          <a:ext cx="11564008" cy="5282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2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2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950"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Sformułowanie początkowe. </a:t>
                      </a:r>
                      <a:endParaRPr lang="pl-PL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Przeformułowanie.</a:t>
                      </a:r>
                      <a:endParaRPr lang="pl-PL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950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Znajduję się w tunelu; nie widzę wyjścia.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Każdy tunel ma wejście i wyjście.</a:t>
                      </a: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027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Jestem za bardzo spięty, żeby się uczyć.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Odpowiedni poziom napięcia jest konieczny dla koncentracji — trzeba się odpowiednio „spiąć" do nauki.</a:t>
                      </a: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027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Wiem, że nigdy nie uzyskam pewności siebie, nieosiąganą poczucia własnej wartości.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Pewność siebie i poczucie własnej wartości zaczynają się od świadomości swoich ograniczeń.</a:t>
                      </a: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027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Kiedy on (ona) tak na mnie patrzy, to wiem, że mnie nie znosi.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Ludzie często przyjmują niemiły wyraz twarzy żeby ukryć, że jest im przykro lub że zostali zranieni.</a:t>
                      </a: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950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Żebracy i przestępcy mogą zagrażać mojemu życiu.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Nikt celowo nie wybiera życia „na marginesie".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027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Wyszła (wyszedł) gdzieś beze mnie wieczorem, to znaczy, że mnie już nie kocha.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Czas spędzony osobno, na odrębnych zajęciach, pozwala nam docenić siebie nawzajem i przyjemność bycia razem.</a:t>
                      </a: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26696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Jest taki nudny (tako nudna), ciągle siedzi w domu, nie ma własnych pomysłów, własnego życia.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/>
                        <a:t>Ludzie troskliwi myślą przede wszystkim o innych; stanowią oni spokojny port w czasie sztormu, dodają nam otuchy, gwarantują bezpieczeństwo.</a:t>
                      </a:r>
                    </a:p>
                    <a:p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4861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Nie chce pracować. Jest leniwy, zły - ten darmozjad nas wykorzystuje.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/>
                        <a:t>Zbyt mata liczba miejsc procy skazuje wielu uczciwych i porządnych ludzi na bezrobocie. To ich zatamuje, odbiera im nadzieję i wiarę w pracę.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575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359"/>
            <a:ext cx="10515600" cy="1261240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Arkusz 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15.2. do </a:t>
            </a:r>
            <a:r>
              <a:rPr lang="pl-PL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samodzielnego wypełnienia.</a:t>
            </a:r>
            <a:endParaRPr lang="pl-PL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1F8E-0B26-4EC2-A7FF-1E9C965292A2}" type="slidenum">
              <a:rPr lang="pl-PL" smtClean="0"/>
              <a:t>6</a:t>
            </a:fld>
            <a:endParaRPr lang="pl-PL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647678"/>
              </p:ext>
            </p:extLst>
          </p:nvPr>
        </p:nvGraphicFramePr>
        <p:xfrm>
          <a:off x="677919" y="949293"/>
          <a:ext cx="10830909" cy="5711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0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0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828"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Wydarzenie / sytuacja</a:t>
                      </a:r>
                      <a:endParaRPr lang="pl-PL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Obecne sformułowanie</a:t>
                      </a:r>
                      <a:endParaRPr lang="pl-PL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Przeformułowanie</a:t>
                      </a:r>
                      <a:endParaRPr lang="pl-PL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7809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4698012" y="579962"/>
            <a:ext cx="3003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PRZEFORMUŁOWANIA</a:t>
            </a:r>
          </a:p>
        </p:txBody>
      </p:sp>
    </p:spTree>
    <p:extLst>
      <p:ext uri="{BB962C8B-B14F-4D97-AF65-F5344CB8AC3E}">
        <p14:creationId xmlns:p14="http://schemas.microsoft.com/office/powerpoint/2010/main" val="286785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113</TotalTime>
  <Words>896</Words>
  <Application>Microsoft Office PowerPoint</Application>
  <PresentationFormat>Panoramiczny</PresentationFormat>
  <Paragraphs>60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 3</vt:lpstr>
      <vt:lpstr>Faseta</vt:lpstr>
      <vt:lpstr>Prezentacja programu PowerPoint</vt:lpstr>
      <vt:lpstr>Drodzy Słuchacze UTW, proszę abyście zapoznali się z materiałami warsztatowymi w podanej kolejności.  Linki do poszczególnych filmów znajdują się w przesłanej wiadomości. </vt:lpstr>
      <vt:lpstr>Zapraszam Cię do wykonania ćwiczenia  „Sztuka Przeformułowywania”. </vt:lpstr>
      <vt:lpstr>Sposób postępowania. </vt:lpstr>
      <vt:lpstr>  PRZYKŁADY PRZEFORMUŁOWANIA.</vt:lpstr>
      <vt:lpstr>Arkusz 15.2. do samodzielnego wypełnienia.</vt:lpstr>
    </vt:vector>
  </TitlesOfParts>
  <Company>PWSZ ikm Witelona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Igor KARLIŃSKI</dc:creator>
  <cp:lastModifiedBy>Pichowicz Anna</cp:lastModifiedBy>
  <cp:revision>22</cp:revision>
  <dcterms:created xsi:type="dcterms:W3CDTF">2020-05-18T10:32:32Z</dcterms:created>
  <dcterms:modified xsi:type="dcterms:W3CDTF">2020-06-18T11:33:27Z</dcterms:modified>
</cp:coreProperties>
</file>