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1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99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8" name="PlaceHolder 1"/>
          <p:cNvSpPr>
            <a:spLocks noGrp="1" noRot="1" noChangeAspect="1"/>
          </p:cNvSpPr>
          <p:nvPr>
            <p:ph type="sldImg"/>
          </p:nvPr>
        </p:nvSpPr>
        <p:spPr>
          <a:xfrm>
            <a:off x="216000" y="812520"/>
            <a:ext cx="7127280" cy="4008960"/>
          </a:xfrm>
          <a:prstGeom prst="rect">
            <a:avLst/>
          </a:prstGeom>
        </p:spPr>
        <p:txBody>
          <a:bodyPr lIns="0" tIns="0" rIns="0" bIns="0" anchor="ctr">
            <a:noAutofit/>
          </a:bodyPr>
          <a:lstStyle/>
          <a:p>
            <a:pPr algn="ctr"/>
            <a:r>
              <a:rPr lang="pl-PL" sz="4400" b="0" strike="noStrike" spc="-1">
                <a:latin typeface="Arial"/>
              </a:rPr>
              <a:t>Kliknij, aby przesunąć slajd</a:t>
            </a:r>
          </a:p>
        </p:txBody>
      </p:sp>
      <p:sp>
        <p:nvSpPr>
          <p:cNvPr id="79" name="PlaceHolder 2"/>
          <p:cNvSpPr>
            <a:spLocks noGrp="1"/>
          </p:cNvSpPr>
          <p:nvPr>
            <p:ph type="body"/>
          </p:nvPr>
        </p:nvSpPr>
        <p:spPr>
          <a:xfrm>
            <a:off x="756000" y="5078520"/>
            <a:ext cx="6047640" cy="4811040"/>
          </a:xfrm>
          <a:prstGeom prst="rect">
            <a:avLst/>
          </a:prstGeom>
        </p:spPr>
        <p:txBody>
          <a:bodyPr lIns="0" tIns="0" rIns="0" bIns="0">
            <a:noAutofit/>
          </a:bodyPr>
          <a:lstStyle/>
          <a:p>
            <a:r>
              <a:rPr lang="pl-PL" sz="2000" b="0" strike="noStrike" spc="-1">
                <a:latin typeface="Arial"/>
              </a:rPr>
              <a:t>Kliknij, aby edytować format notatek</a:t>
            </a:r>
          </a:p>
        </p:txBody>
      </p:sp>
      <p:sp>
        <p:nvSpPr>
          <p:cNvPr id="80" name="PlaceHolder 3"/>
          <p:cNvSpPr>
            <a:spLocks noGrp="1"/>
          </p:cNvSpPr>
          <p:nvPr>
            <p:ph type="hdr"/>
          </p:nvPr>
        </p:nvSpPr>
        <p:spPr>
          <a:xfrm>
            <a:off x="0" y="0"/>
            <a:ext cx="3280680" cy="534240"/>
          </a:xfrm>
          <a:prstGeom prst="rect">
            <a:avLst/>
          </a:prstGeom>
        </p:spPr>
        <p:txBody>
          <a:bodyPr lIns="0" tIns="0" rIns="0" bIns="0">
            <a:noAutofit/>
          </a:bodyPr>
          <a:lstStyle/>
          <a:p>
            <a:r>
              <a:rPr lang="pl-PL" sz="1400" b="0" strike="noStrike" spc="-1">
                <a:latin typeface="Times New Roman"/>
              </a:rPr>
              <a:t> </a:t>
            </a:r>
          </a:p>
        </p:txBody>
      </p:sp>
      <p:sp>
        <p:nvSpPr>
          <p:cNvPr id="81" name="PlaceHolder 4"/>
          <p:cNvSpPr>
            <a:spLocks noGrp="1"/>
          </p:cNvSpPr>
          <p:nvPr>
            <p:ph type="dt"/>
          </p:nvPr>
        </p:nvSpPr>
        <p:spPr>
          <a:xfrm>
            <a:off x="4278960" y="0"/>
            <a:ext cx="3280680" cy="534240"/>
          </a:xfrm>
          <a:prstGeom prst="rect">
            <a:avLst/>
          </a:prstGeom>
        </p:spPr>
        <p:txBody>
          <a:bodyPr lIns="0" tIns="0" rIns="0" bIns="0">
            <a:noAutofit/>
          </a:bodyPr>
          <a:lstStyle/>
          <a:p>
            <a:pPr algn="r"/>
            <a:r>
              <a:rPr lang="pl-PL" sz="1400" b="0" strike="noStrike" spc="-1">
                <a:latin typeface="Times New Roman"/>
              </a:rPr>
              <a:t> </a:t>
            </a:r>
          </a:p>
        </p:txBody>
      </p:sp>
      <p:sp>
        <p:nvSpPr>
          <p:cNvPr id="82" name="PlaceHolder 5"/>
          <p:cNvSpPr>
            <a:spLocks noGrp="1"/>
          </p:cNvSpPr>
          <p:nvPr>
            <p:ph type="ftr"/>
          </p:nvPr>
        </p:nvSpPr>
        <p:spPr>
          <a:xfrm>
            <a:off x="0" y="10157400"/>
            <a:ext cx="3280680" cy="534240"/>
          </a:xfrm>
          <a:prstGeom prst="rect">
            <a:avLst/>
          </a:prstGeom>
        </p:spPr>
        <p:txBody>
          <a:bodyPr lIns="0" tIns="0" rIns="0" bIns="0" anchor="b">
            <a:noAutofit/>
          </a:bodyPr>
          <a:lstStyle/>
          <a:p>
            <a:r>
              <a:rPr lang="pl-PL" sz="1400" b="0" strike="noStrike" spc="-1">
                <a:latin typeface="Times New Roman"/>
              </a:rPr>
              <a:t> </a:t>
            </a:r>
          </a:p>
        </p:txBody>
      </p:sp>
      <p:sp>
        <p:nvSpPr>
          <p:cNvPr id="83" name="PlaceHolder 6"/>
          <p:cNvSpPr>
            <a:spLocks noGrp="1"/>
          </p:cNvSpPr>
          <p:nvPr>
            <p:ph type="sldNum"/>
          </p:nvPr>
        </p:nvSpPr>
        <p:spPr>
          <a:xfrm>
            <a:off x="4278960" y="10157400"/>
            <a:ext cx="3280680" cy="534240"/>
          </a:xfrm>
          <a:prstGeom prst="rect">
            <a:avLst/>
          </a:prstGeom>
        </p:spPr>
        <p:txBody>
          <a:bodyPr lIns="0" tIns="0" rIns="0" bIns="0" anchor="b">
            <a:noAutofit/>
          </a:bodyPr>
          <a:lstStyle/>
          <a:p>
            <a:pPr algn="r"/>
            <a:fld id="{66E15D46-211A-46D7-ADDB-70DA4BD1C3DF}" type="slidenum">
              <a:rPr lang="pl-PL" sz="1400" b="0" strike="noStrike" spc="-1">
                <a:latin typeface="Times New Roman"/>
              </a:rPr>
              <a:t>‹#›</a:t>
            </a:fld>
            <a:endParaRPr lang="pl-PL" sz="14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CustomShape 1"/>
          <p:cNvSpPr/>
          <p:nvPr/>
        </p:nvSpPr>
        <p:spPr>
          <a:xfrm>
            <a:off x="3884760" y="8685360"/>
            <a:ext cx="2970000" cy="455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61342302-3FF4-434D-9C04-B0326945D99E}" type="slidenum">
              <a:rPr lang="pl-PL" sz="1200" b="0" strike="noStrike" spc="-1">
                <a:solidFill>
                  <a:srgbClr val="000000"/>
                </a:solidFill>
                <a:latin typeface="Times New Roman"/>
              </a:rPr>
              <a:t>1</a:t>
            </a:fld>
            <a:endParaRPr lang="pl-PL" sz="1200" b="0" strike="noStrike" spc="-1">
              <a:latin typeface="Arial"/>
            </a:endParaRPr>
          </a:p>
        </p:txBody>
      </p:sp>
      <p:sp>
        <p:nvSpPr>
          <p:cNvPr id="111" name="PlaceHolder 2"/>
          <p:cNvSpPr>
            <a:spLocks noGrp="1" noRot="1" noChangeAspect="1"/>
          </p:cNvSpPr>
          <p:nvPr>
            <p:ph type="sldImg"/>
          </p:nvPr>
        </p:nvSpPr>
        <p:spPr>
          <a:xfrm>
            <a:off x="1143000" y="685800"/>
            <a:ext cx="4570413" cy="3427413"/>
          </a:xfrm>
          <a:prstGeom prst="rect">
            <a:avLst/>
          </a:prstGeom>
        </p:spPr>
      </p:sp>
      <p:sp>
        <p:nvSpPr>
          <p:cNvPr id="112" name="PlaceHolder 3"/>
          <p:cNvSpPr>
            <a:spLocks noGrp="1"/>
          </p:cNvSpPr>
          <p:nvPr>
            <p:ph type="body"/>
          </p:nvPr>
        </p:nvSpPr>
        <p:spPr>
          <a:xfrm>
            <a:off x="685800" y="4343400"/>
            <a:ext cx="5484600" cy="4113000"/>
          </a:xfrm>
          <a:prstGeom prst="rect">
            <a:avLst/>
          </a:prstGeom>
        </p:spPr>
        <p:txBody>
          <a:bodyPr lIns="0" tIns="0" rIns="0" bIns="0">
            <a:noAutofit/>
          </a:bodyPr>
          <a:lstStyle/>
          <a:p>
            <a:endParaRPr lang="pl-PL" sz="2000" b="0" strike="noStrike" spc="-1">
              <a:latin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CustomShape 1"/>
          <p:cNvSpPr/>
          <p:nvPr/>
        </p:nvSpPr>
        <p:spPr>
          <a:xfrm>
            <a:off x="3884760" y="8685360"/>
            <a:ext cx="2970000" cy="455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2A80BFFE-4585-41A0-84C0-94BE4A6C77E4}" type="slidenum">
              <a:rPr lang="pl-PL" sz="1200" b="0" strike="noStrike" spc="-1">
                <a:solidFill>
                  <a:srgbClr val="000000"/>
                </a:solidFill>
                <a:latin typeface="Times New Roman"/>
              </a:rPr>
              <a:t>2</a:t>
            </a:fld>
            <a:endParaRPr lang="pl-PL" sz="1200" b="0" strike="noStrike" spc="-1">
              <a:latin typeface="Arial"/>
            </a:endParaRPr>
          </a:p>
        </p:txBody>
      </p:sp>
      <p:sp>
        <p:nvSpPr>
          <p:cNvPr id="114" name="PlaceHolder 2"/>
          <p:cNvSpPr>
            <a:spLocks noGrp="1" noRot="1" noChangeAspect="1"/>
          </p:cNvSpPr>
          <p:nvPr>
            <p:ph type="sldImg"/>
          </p:nvPr>
        </p:nvSpPr>
        <p:spPr>
          <a:xfrm>
            <a:off x="1143000" y="685800"/>
            <a:ext cx="4570413" cy="3427413"/>
          </a:xfrm>
          <a:prstGeom prst="rect">
            <a:avLst/>
          </a:prstGeom>
        </p:spPr>
      </p:sp>
      <p:sp>
        <p:nvSpPr>
          <p:cNvPr id="115" name="PlaceHolder 3"/>
          <p:cNvSpPr>
            <a:spLocks noGrp="1"/>
          </p:cNvSpPr>
          <p:nvPr>
            <p:ph type="body"/>
          </p:nvPr>
        </p:nvSpPr>
        <p:spPr>
          <a:xfrm>
            <a:off x="685800" y="4343400"/>
            <a:ext cx="5484600" cy="4113000"/>
          </a:xfrm>
          <a:prstGeom prst="rect">
            <a:avLst/>
          </a:prstGeom>
        </p:spPr>
        <p:txBody>
          <a:bodyPr lIns="0" tIns="0" rIns="0" bIns="0">
            <a:noAutofit/>
          </a:bodyPr>
          <a:lstStyle/>
          <a:p>
            <a:endParaRPr lang="pl-PL" sz="2000" b="0" strike="noStrike" spc="-1">
              <a:latin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CustomShape 1"/>
          <p:cNvSpPr/>
          <p:nvPr/>
        </p:nvSpPr>
        <p:spPr>
          <a:xfrm>
            <a:off x="3884760" y="8685360"/>
            <a:ext cx="2970000" cy="455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6D3AEBAA-5506-4267-AE42-062FD2A01104}" type="slidenum">
              <a:rPr lang="pl-PL" sz="1200" b="0" strike="noStrike" spc="-1">
                <a:solidFill>
                  <a:srgbClr val="000000"/>
                </a:solidFill>
                <a:latin typeface="Times New Roman"/>
              </a:rPr>
              <a:t>3</a:t>
            </a:fld>
            <a:endParaRPr lang="pl-PL" sz="1200" b="0" strike="noStrike" spc="-1">
              <a:latin typeface="Arial"/>
            </a:endParaRPr>
          </a:p>
        </p:txBody>
      </p:sp>
      <p:sp>
        <p:nvSpPr>
          <p:cNvPr id="117" name="PlaceHolder 2"/>
          <p:cNvSpPr>
            <a:spLocks noGrp="1" noRot="1" noChangeAspect="1"/>
          </p:cNvSpPr>
          <p:nvPr>
            <p:ph type="sldImg"/>
          </p:nvPr>
        </p:nvSpPr>
        <p:spPr>
          <a:xfrm>
            <a:off x="1143000" y="685800"/>
            <a:ext cx="4570413" cy="3427413"/>
          </a:xfrm>
          <a:prstGeom prst="rect">
            <a:avLst/>
          </a:prstGeom>
        </p:spPr>
      </p:sp>
      <p:sp>
        <p:nvSpPr>
          <p:cNvPr id="118" name="PlaceHolder 3"/>
          <p:cNvSpPr>
            <a:spLocks noGrp="1"/>
          </p:cNvSpPr>
          <p:nvPr>
            <p:ph type="body"/>
          </p:nvPr>
        </p:nvSpPr>
        <p:spPr>
          <a:xfrm>
            <a:off x="685800" y="4343400"/>
            <a:ext cx="5484600" cy="4113000"/>
          </a:xfrm>
          <a:prstGeom prst="rect">
            <a:avLst/>
          </a:prstGeom>
        </p:spPr>
        <p:txBody>
          <a:bodyPr lIns="0" tIns="0" rIns="0" bIns="0">
            <a:noAutofit/>
          </a:bodyPr>
          <a:lstStyle/>
          <a:p>
            <a:endParaRPr lang="pl-PL" sz="2000" b="0" strike="noStrike" spc="-1">
              <a:latin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CustomShape 1"/>
          <p:cNvSpPr/>
          <p:nvPr/>
        </p:nvSpPr>
        <p:spPr>
          <a:xfrm>
            <a:off x="3884760" y="8685360"/>
            <a:ext cx="2970000" cy="455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EC4D4EDD-BA58-4BB3-B7D4-4F1C38193201}" type="slidenum">
              <a:rPr lang="pl-PL" sz="1200" b="0" strike="noStrike" spc="-1">
                <a:solidFill>
                  <a:srgbClr val="000000"/>
                </a:solidFill>
                <a:latin typeface="Times New Roman"/>
              </a:rPr>
              <a:t>7</a:t>
            </a:fld>
            <a:endParaRPr lang="pl-PL" sz="1200" b="0" strike="noStrike" spc="-1">
              <a:latin typeface="Arial"/>
            </a:endParaRPr>
          </a:p>
        </p:txBody>
      </p:sp>
      <p:sp>
        <p:nvSpPr>
          <p:cNvPr id="120" name="PlaceHolder 2"/>
          <p:cNvSpPr>
            <a:spLocks noGrp="1" noRot="1" noChangeAspect="1"/>
          </p:cNvSpPr>
          <p:nvPr>
            <p:ph type="sldImg"/>
          </p:nvPr>
        </p:nvSpPr>
        <p:spPr>
          <a:xfrm>
            <a:off x="1143000" y="685800"/>
            <a:ext cx="4570413" cy="3427413"/>
          </a:xfrm>
          <a:prstGeom prst="rect">
            <a:avLst/>
          </a:prstGeom>
        </p:spPr>
      </p:sp>
      <p:sp>
        <p:nvSpPr>
          <p:cNvPr id="121" name="PlaceHolder 3"/>
          <p:cNvSpPr>
            <a:spLocks noGrp="1"/>
          </p:cNvSpPr>
          <p:nvPr>
            <p:ph type="body"/>
          </p:nvPr>
        </p:nvSpPr>
        <p:spPr>
          <a:xfrm>
            <a:off x="685800" y="4343400"/>
            <a:ext cx="5484600" cy="4113000"/>
          </a:xfrm>
          <a:prstGeom prst="rect">
            <a:avLst/>
          </a:prstGeom>
        </p:spPr>
        <p:txBody>
          <a:bodyPr lIns="0" tIns="0" rIns="0" bIns="0">
            <a:noAutofit/>
          </a:bodyPr>
          <a:lstStyle/>
          <a:p>
            <a:endParaRPr lang="pl-PL" sz="2000" b="0" strike="noStrike" spc="-1">
              <a:latin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CustomShape 1"/>
          <p:cNvSpPr/>
          <p:nvPr/>
        </p:nvSpPr>
        <p:spPr>
          <a:xfrm>
            <a:off x="3884760" y="8685360"/>
            <a:ext cx="2970000" cy="455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5F2D16C5-0E17-4AC3-8F03-C094C8F292AD}" type="slidenum">
              <a:rPr lang="pl-PL" sz="1200" b="0" strike="noStrike" spc="-1">
                <a:solidFill>
                  <a:srgbClr val="000000"/>
                </a:solidFill>
                <a:latin typeface="Times New Roman"/>
              </a:rPr>
              <a:t>8</a:t>
            </a:fld>
            <a:endParaRPr lang="pl-PL" sz="1200" b="0" strike="noStrike" spc="-1">
              <a:latin typeface="Arial"/>
            </a:endParaRPr>
          </a:p>
        </p:txBody>
      </p:sp>
      <p:sp>
        <p:nvSpPr>
          <p:cNvPr id="123" name="PlaceHolder 2"/>
          <p:cNvSpPr>
            <a:spLocks noGrp="1" noRot="1" noChangeAspect="1"/>
          </p:cNvSpPr>
          <p:nvPr>
            <p:ph type="sldImg"/>
          </p:nvPr>
        </p:nvSpPr>
        <p:spPr>
          <a:xfrm>
            <a:off x="1143000" y="685800"/>
            <a:ext cx="4570413" cy="3427413"/>
          </a:xfrm>
          <a:prstGeom prst="rect">
            <a:avLst/>
          </a:prstGeom>
        </p:spPr>
      </p:sp>
      <p:sp>
        <p:nvSpPr>
          <p:cNvPr id="124" name="PlaceHolder 3"/>
          <p:cNvSpPr>
            <a:spLocks noGrp="1"/>
          </p:cNvSpPr>
          <p:nvPr>
            <p:ph type="body"/>
          </p:nvPr>
        </p:nvSpPr>
        <p:spPr>
          <a:xfrm>
            <a:off x="685800" y="4343400"/>
            <a:ext cx="5484600" cy="4113000"/>
          </a:xfrm>
          <a:prstGeom prst="rect">
            <a:avLst/>
          </a:prstGeom>
        </p:spPr>
        <p:txBody>
          <a:bodyPr lIns="0" tIns="0" rIns="0" bIns="0">
            <a:noAutofit/>
          </a:bodyPr>
          <a:lstStyle/>
          <a:p>
            <a:endParaRPr lang="pl-PL" sz="2000" b="0" strike="noStrike" spc="-1">
              <a:latin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PlaceHolder 1"/>
          <p:cNvSpPr>
            <a:spLocks noGrp="1" noRot="1" noChangeAspect="1"/>
          </p:cNvSpPr>
          <p:nvPr>
            <p:ph type="sldImg"/>
          </p:nvPr>
        </p:nvSpPr>
        <p:spPr>
          <a:xfrm>
            <a:off x="1143000" y="685800"/>
            <a:ext cx="4570413" cy="3427413"/>
          </a:xfrm>
          <a:prstGeom prst="rect">
            <a:avLst/>
          </a:prstGeom>
        </p:spPr>
      </p:sp>
      <p:sp>
        <p:nvSpPr>
          <p:cNvPr id="126" name="PlaceHolder 2"/>
          <p:cNvSpPr>
            <a:spLocks noGrp="1"/>
          </p:cNvSpPr>
          <p:nvPr>
            <p:ph type="body"/>
          </p:nvPr>
        </p:nvSpPr>
        <p:spPr>
          <a:xfrm>
            <a:off x="685800" y="4343400"/>
            <a:ext cx="5484600" cy="4113000"/>
          </a:xfrm>
          <a:prstGeom prst="rect">
            <a:avLst/>
          </a:prstGeom>
        </p:spPr>
        <p:txBody>
          <a:bodyPr lIns="0" tIns="0" rIns="0" bIns="0">
            <a:noAutofit/>
          </a:bodyPr>
          <a:lstStyle/>
          <a:p>
            <a:endParaRPr lang="pl-PL" sz="2000" b="0" strike="noStrike" spc="-1">
              <a:latin typeface="Arial"/>
            </a:endParaRPr>
          </a:p>
        </p:txBody>
      </p:sp>
      <p:sp>
        <p:nvSpPr>
          <p:cNvPr id="127" name="CustomShape 3"/>
          <p:cNvSpPr/>
          <p:nvPr/>
        </p:nvSpPr>
        <p:spPr>
          <a:xfrm>
            <a:off x="3884760" y="8685360"/>
            <a:ext cx="2970000" cy="455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A52F2FA6-4BA0-4B5B-B136-706987270DAC}" type="slidenum">
              <a:rPr lang="pl-PL" sz="1200" b="0" strike="noStrike" spc="-1">
                <a:solidFill>
                  <a:srgbClr val="000000"/>
                </a:solidFill>
                <a:latin typeface="Times New Roman"/>
              </a:rPr>
              <a:t>11</a:t>
            </a:fld>
            <a:endParaRPr lang="pl-PL" sz="1200" b="0" strike="noStrike" spc="-1">
              <a:latin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CustomShape 1"/>
          <p:cNvSpPr/>
          <p:nvPr/>
        </p:nvSpPr>
        <p:spPr>
          <a:xfrm>
            <a:off x="3884760" y="8685360"/>
            <a:ext cx="2970000" cy="455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1133005B-19D6-40EB-86D5-06E3C824BDFE}" type="slidenum">
              <a:rPr lang="pl-PL" sz="1200" b="0" strike="noStrike" spc="-1">
                <a:solidFill>
                  <a:srgbClr val="000000"/>
                </a:solidFill>
                <a:latin typeface="Times New Roman"/>
              </a:rPr>
              <a:t>12</a:t>
            </a:fld>
            <a:endParaRPr lang="pl-PL" sz="1200" b="0" strike="noStrike" spc="-1">
              <a:latin typeface="Arial"/>
            </a:endParaRPr>
          </a:p>
        </p:txBody>
      </p:sp>
      <p:sp>
        <p:nvSpPr>
          <p:cNvPr id="129" name="PlaceHolder 2"/>
          <p:cNvSpPr>
            <a:spLocks noGrp="1" noRot="1" noChangeAspect="1"/>
          </p:cNvSpPr>
          <p:nvPr>
            <p:ph type="sldImg"/>
          </p:nvPr>
        </p:nvSpPr>
        <p:spPr>
          <a:xfrm>
            <a:off x="1143000" y="685800"/>
            <a:ext cx="4570413" cy="3427413"/>
          </a:xfrm>
          <a:prstGeom prst="rect">
            <a:avLst/>
          </a:prstGeom>
        </p:spPr>
      </p:sp>
      <p:sp>
        <p:nvSpPr>
          <p:cNvPr id="130" name="PlaceHolder 3"/>
          <p:cNvSpPr>
            <a:spLocks noGrp="1"/>
          </p:cNvSpPr>
          <p:nvPr>
            <p:ph type="body"/>
          </p:nvPr>
        </p:nvSpPr>
        <p:spPr>
          <a:xfrm>
            <a:off x="685800" y="4343400"/>
            <a:ext cx="5484600" cy="4113000"/>
          </a:xfrm>
          <a:prstGeom prst="rect">
            <a:avLst/>
          </a:prstGeom>
        </p:spPr>
        <p:txBody>
          <a:bodyPr lIns="0" tIns="0" rIns="0" bIns="0">
            <a:noAutofit/>
          </a:bodyPr>
          <a:lstStyle/>
          <a:p>
            <a:endParaRPr lang="pl-PL" sz="2000" b="0" strike="noStrike" spc="-1">
              <a:latin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PlaceHolder 1"/>
          <p:cNvSpPr>
            <a:spLocks noGrp="1" noRot="1" noChangeAspect="1"/>
          </p:cNvSpPr>
          <p:nvPr>
            <p:ph type="sldImg"/>
          </p:nvPr>
        </p:nvSpPr>
        <p:spPr>
          <a:xfrm>
            <a:off x="1143000" y="685800"/>
            <a:ext cx="4570413" cy="3427413"/>
          </a:xfrm>
          <a:prstGeom prst="rect">
            <a:avLst/>
          </a:prstGeom>
        </p:spPr>
      </p:sp>
      <p:sp>
        <p:nvSpPr>
          <p:cNvPr id="132" name="PlaceHolder 2"/>
          <p:cNvSpPr>
            <a:spLocks noGrp="1"/>
          </p:cNvSpPr>
          <p:nvPr>
            <p:ph type="body"/>
          </p:nvPr>
        </p:nvSpPr>
        <p:spPr>
          <a:xfrm>
            <a:off x="685800" y="4343400"/>
            <a:ext cx="5484600" cy="4113000"/>
          </a:xfrm>
          <a:prstGeom prst="rect">
            <a:avLst/>
          </a:prstGeom>
        </p:spPr>
        <p:txBody>
          <a:bodyPr lIns="0" tIns="0" rIns="0" bIns="0">
            <a:noAutofit/>
          </a:bodyPr>
          <a:lstStyle/>
          <a:p>
            <a:endParaRPr lang="pl-PL" sz="2000" b="0" strike="noStrike" spc="-1">
              <a:latin typeface="Arial"/>
            </a:endParaRPr>
          </a:p>
        </p:txBody>
      </p:sp>
      <p:sp>
        <p:nvSpPr>
          <p:cNvPr id="133" name="CustomShape 3"/>
          <p:cNvSpPr/>
          <p:nvPr/>
        </p:nvSpPr>
        <p:spPr>
          <a:xfrm>
            <a:off x="3884760" y="8685360"/>
            <a:ext cx="2970000" cy="455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4171055A-A435-4979-AD8C-872622373A52}" type="slidenum">
              <a:rPr lang="pl-PL" sz="1200" b="0" strike="noStrike" spc="-1">
                <a:solidFill>
                  <a:srgbClr val="000000"/>
                </a:solidFill>
                <a:latin typeface="Times New Roman"/>
              </a:rPr>
              <a:t>14</a:t>
            </a:fld>
            <a:endParaRPr lang="pl-PL" sz="1200" b="0" strike="noStrike" spc="-1">
              <a:latin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CustomShape 1"/>
          <p:cNvSpPr/>
          <p:nvPr/>
        </p:nvSpPr>
        <p:spPr>
          <a:xfrm>
            <a:off x="3884760" y="8685360"/>
            <a:ext cx="2970000" cy="455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CAB494DE-4463-4FC1-A653-F3905558FB58}" type="slidenum">
              <a:rPr lang="pl-PL" sz="1200" b="0" strike="noStrike" spc="-1">
                <a:solidFill>
                  <a:srgbClr val="000000"/>
                </a:solidFill>
                <a:latin typeface="Times New Roman"/>
              </a:rPr>
              <a:t>15</a:t>
            </a:fld>
            <a:endParaRPr lang="pl-PL" sz="1200" b="0" strike="noStrike" spc="-1">
              <a:latin typeface="Arial"/>
            </a:endParaRPr>
          </a:p>
        </p:txBody>
      </p:sp>
      <p:sp>
        <p:nvSpPr>
          <p:cNvPr id="135" name="PlaceHolder 2"/>
          <p:cNvSpPr>
            <a:spLocks noGrp="1" noRot="1" noChangeAspect="1"/>
          </p:cNvSpPr>
          <p:nvPr>
            <p:ph type="sldImg"/>
          </p:nvPr>
        </p:nvSpPr>
        <p:spPr>
          <a:xfrm>
            <a:off x="1143000" y="685800"/>
            <a:ext cx="4570413" cy="3427413"/>
          </a:xfrm>
          <a:prstGeom prst="rect">
            <a:avLst/>
          </a:prstGeom>
        </p:spPr>
      </p:sp>
      <p:sp>
        <p:nvSpPr>
          <p:cNvPr id="136" name="PlaceHolder 3"/>
          <p:cNvSpPr>
            <a:spLocks noGrp="1"/>
          </p:cNvSpPr>
          <p:nvPr>
            <p:ph type="body"/>
          </p:nvPr>
        </p:nvSpPr>
        <p:spPr>
          <a:xfrm>
            <a:off x="685800" y="4343400"/>
            <a:ext cx="5484600" cy="4113000"/>
          </a:xfrm>
          <a:prstGeom prst="rect">
            <a:avLst/>
          </a:prstGeom>
        </p:spPr>
        <p:txBody>
          <a:bodyPr lIns="0" tIns="0" rIns="0" bIns="0">
            <a:noAutofit/>
          </a:bodyPr>
          <a:lstStyle/>
          <a:p>
            <a:endParaRPr lang="pl-PL" sz="2000" b="0" strike="noStrike" spc="-1">
              <a:latin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CustomShape 1"/>
          <p:cNvSpPr/>
          <p:nvPr/>
        </p:nvSpPr>
        <p:spPr>
          <a:xfrm>
            <a:off x="3884760" y="8685360"/>
            <a:ext cx="2970000" cy="455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AE67D8F0-3585-4D89-B4A0-F38F84A19CF0}" type="slidenum">
              <a:rPr lang="pl-PL" sz="1200" b="0" strike="noStrike" spc="-1">
                <a:solidFill>
                  <a:srgbClr val="000000"/>
                </a:solidFill>
                <a:latin typeface="Times New Roman"/>
              </a:rPr>
              <a:t>16</a:t>
            </a:fld>
            <a:endParaRPr lang="pl-PL" sz="1200" b="0" strike="noStrike" spc="-1">
              <a:latin typeface="Arial"/>
            </a:endParaRPr>
          </a:p>
        </p:txBody>
      </p:sp>
      <p:sp>
        <p:nvSpPr>
          <p:cNvPr id="138" name="PlaceHolder 2"/>
          <p:cNvSpPr>
            <a:spLocks noGrp="1" noRot="1" noChangeAspect="1"/>
          </p:cNvSpPr>
          <p:nvPr>
            <p:ph type="sldImg"/>
          </p:nvPr>
        </p:nvSpPr>
        <p:spPr>
          <a:xfrm>
            <a:off x="1143000" y="685800"/>
            <a:ext cx="4570413" cy="3427413"/>
          </a:xfrm>
          <a:prstGeom prst="rect">
            <a:avLst/>
          </a:prstGeom>
        </p:spPr>
      </p:sp>
      <p:sp>
        <p:nvSpPr>
          <p:cNvPr id="139" name="PlaceHolder 3"/>
          <p:cNvSpPr>
            <a:spLocks noGrp="1"/>
          </p:cNvSpPr>
          <p:nvPr>
            <p:ph type="body"/>
          </p:nvPr>
        </p:nvSpPr>
        <p:spPr>
          <a:xfrm>
            <a:off x="685800" y="4343400"/>
            <a:ext cx="5484600" cy="4113000"/>
          </a:xfrm>
          <a:prstGeom prst="rect">
            <a:avLst/>
          </a:prstGeom>
        </p:spPr>
        <p:txBody>
          <a:bodyPr lIns="0" tIns="0" rIns="0" bIns="0">
            <a:noAutofit/>
          </a:bodyPr>
          <a:lstStyle/>
          <a:p>
            <a:endParaRPr lang="pl-PL" sz="2000" b="0" strike="noStrike" spc="-1">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pl-PL" sz="4400" b="0" strike="noStrike" spc="-1">
              <a:latin typeface="Arial"/>
            </a:endParaRPr>
          </a:p>
        </p:txBody>
      </p:sp>
      <p:sp>
        <p:nvSpPr>
          <p:cNvPr id="4"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pl-PL"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pl-PL" sz="4400" b="0" strike="noStrike" spc="-1">
              <a:latin typeface="Arial"/>
            </a:endParaRPr>
          </a:p>
        </p:txBody>
      </p:sp>
      <p:sp>
        <p:nvSpPr>
          <p:cNvPr id="6"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pl-PL" sz="4400" b="0" strike="noStrike" spc="-1">
              <a:latin typeface="Arial"/>
            </a:endParaRPr>
          </a:p>
        </p:txBody>
      </p:sp>
      <p:sp>
        <p:nvSpPr>
          <p:cNvPr id="8"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pl-PL" sz="3200" b="0" strike="noStrike" spc="-1">
              <a:latin typeface="Arial"/>
            </a:endParaRPr>
          </a:p>
        </p:txBody>
      </p:sp>
      <p:sp>
        <p:nvSpPr>
          <p:cNvPr id="9"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pl-PL"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457200" y="273600"/>
            <a:ext cx="8229240" cy="5307840"/>
          </a:xfrm>
          <a:prstGeom prst="rect">
            <a:avLst/>
          </a:prstGeom>
        </p:spPr>
        <p:txBody>
          <a:bodyPr lIns="0" tIns="0" rIns="0" bIns="0" anchor="ctr">
            <a:spAutoFit/>
          </a:bodyPr>
          <a:lstStyle/>
          <a:p>
            <a:pPr algn="ctr"/>
            <a:endParaRPr lang="pl-PL"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pl-PL" sz="4400" b="0" strike="noStrike" spc="-1">
              <a:latin typeface="Arial"/>
            </a:endParaRPr>
          </a:p>
        </p:txBody>
      </p:sp>
      <p:sp>
        <p:nvSpPr>
          <p:cNvPr id="13"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pl-PL" sz="3200" b="0" strike="noStrike" spc="-1">
              <a:latin typeface="Arial"/>
            </a:endParaRPr>
          </a:p>
        </p:txBody>
      </p:sp>
      <p:sp>
        <p:nvSpPr>
          <p:cNvPr id="14"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pl-PL" sz="3200" b="0" strike="noStrike" spc="-1">
              <a:latin typeface="Arial"/>
            </a:endParaRPr>
          </a:p>
        </p:txBody>
      </p:sp>
      <p:sp>
        <p:nvSpPr>
          <p:cNvPr id="15"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pl-PL" sz="4400" b="0" strike="noStrike" spc="-1">
              <a:latin typeface="Arial"/>
            </a:endParaRPr>
          </a:p>
        </p:txBody>
      </p:sp>
      <p:sp>
        <p:nvSpPr>
          <p:cNvPr id="17"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pl-PL" sz="3200" b="0" strike="noStrike" spc="-1">
              <a:latin typeface="Arial"/>
            </a:endParaRPr>
          </a:p>
        </p:txBody>
      </p:sp>
      <p:sp>
        <p:nvSpPr>
          <p:cNvPr id="18"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pl-PL" sz="3200" b="0" strike="noStrike" spc="-1">
              <a:latin typeface="Arial"/>
            </a:endParaRPr>
          </a:p>
        </p:txBody>
      </p:sp>
      <p:sp>
        <p:nvSpPr>
          <p:cNvPr id="19"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pl-PL" sz="4400" b="0" strike="noStrike" spc="-1">
              <a:latin typeface="Arial"/>
            </a:endParaRPr>
          </a:p>
        </p:txBody>
      </p:sp>
      <p:sp>
        <p:nvSpPr>
          <p:cNvPr id="21"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pl-PL" sz="3200" b="0" strike="noStrike" spc="-1">
              <a:latin typeface="Arial"/>
            </a:endParaRPr>
          </a:p>
        </p:txBody>
      </p:sp>
      <p:sp>
        <p:nvSpPr>
          <p:cNvPr id="22"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pl-PL" sz="3200" b="0" strike="noStrike" spc="-1">
              <a:latin typeface="Arial"/>
            </a:endParaRPr>
          </a:p>
        </p:txBody>
      </p:sp>
      <p:sp>
        <p:nvSpPr>
          <p:cNvPr id="23"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pl-PL" sz="4400" b="0" strike="noStrike" spc="-1">
              <a:latin typeface="Arial"/>
            </a:endParaRPr>
          </a:p>
        </p:txBody>
      </p:sp>
      <p:sp>
        <p:nvSpPr>
          <p:cNvPr id="25"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pl-PL" sz="3200" b="0" strike="noStrike" spc="-1">
              <a:latin typeface="Arial"/>
            </a:endParaRPr>
          </a:p>
        </p:txBody>
      </p:sp>
      <p:sp>
        <p:nvSpPr>
          <p:cNvPr id="26"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pl-PL" sz="4400" b="0" strike="noStrike" spc="-1">
              <a:latin typeface="Arial"/>
            </a:endParaRPr>
          </a:p>
        </p:txBody>
      </p:sp>
      <p:sp>
        <p:nvSpPr>
          <p:cNvPr id="28"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pl-PL" sz="3200" b="0" strike="noStrike" spc="-1">
              <a:latin typeface="Arial"/>
            </a:endParaRPr>
          </a:p>
        </p:txBody>
      </p:sp>
      <p:sp>
        <p:nvSpPr>
          <p:cNvPr id="29"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pl-PL" sz="3200" b="0" strike="noStrike" spc="-1">
              <a:latin typeface="Arial"/>
            </a:endParaRPr>
          </a:p>
        </p:txBody>
      </p:sp>
      <p:sp>
        <p:nvSpPr>
          <p:cNvPr id="30"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pl-PL" sz="3200" b="0" strike="noStrike" spc="-1">
              <a:latin typeface="Arial"/>
            </a:endParaRPr>
          </a:p>
        </p:txBody>
      </p:sp>
      <p:sp>
        <p:nvSpPr>
          <p:cNvPr id="31"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pl-PL" sz="4400" b="0" strike="noStrike" spc="-1">
              <a:latin typeface="Arial"/>
            </a:endParaRPr>
          </a:p>
        </p:txBody>
      </p:sp>
      <p:sp>
        <p:nvSpPr>
          <p:cNvPr id="33"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pl-PL" sz="3200" b="0" strike="noStrike" spc="-1">
              <a:latin typeface="Arial"/>
            </a:endParaRPr>
          </a:p>
        </p:txBody>
      </p:sp>
      <p:sp>
        <p:nvSpPr>
          <p:cNvPr id="34"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pl-PL" sz="3200" b="0" strike="noStrike" spc="-1">
              <a:latin typeface="Arial"/>
            </a:endParaRPr>
          </a:p>
        </p:txBody>
      </p:sp>
      <p:sp>
        <p:nvSpPr>
          <p:cNvPr id="35"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pl-PL" sz="3200" b="0" strike="noStrike" spc="-1">
              <a:latin typeface="Arial"/>
            </a:endParaRPr>
          </a:p>
        </p:txBody>
      </p:sp>
      <p:sp>
        <p:nvSpPr>
          <p:cNvPr id="36"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pl-PL" sz="3200" b="0" strike="noStrike" spc="-1">
              <a:latin typeface="Arial"/>
            </a:endParaRPr>
          </a:p>
        </p:txBody>
      </p:sp>
      <p:sp>
        <p:nvSpPr>
          <p:cNvPr id="37"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pl-PL" sz="3200" b="0" strike="noStrike" spc="-1">
              <a:latin typeface="Arial"/>
            </a:endParaRPr>
          </a:p>
        </p:txBody>
      </p:sp>
      <p:sp>
        <p:nvSpPr>
          <p:cNvPr id="38"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pl-PL" sz="4400" b="0" strike="noStrike" spc="-1">
              <a:latin typeface="Arial"/>
            </a:endParaRPr>
          </a:p>
        </p:txBody>
      </p:sp>
      <p:sp>
        <p:nvSpPr>
          <p:cNvPr id="43"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pl-PL"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pl-PL" sz="4400" b="0" strike="noStrike" spc="-1">
              <a:latin typeface="Arial"/>
            </a:endParaRPr>
          </a:p>
        </p:txBody>
      </p:sp>
      <p:sp>
        <p:nvSpPr>
          <p:cNvPr id="45"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pl-PL" sz="4400" b="0" strike="noStrike" spc="-1">
              <a:latin typeface="Arial"/>
            </a:endParaRPr>
          </a:p>
        </p:txBody>
      </p:sp>
      <p:sp>
        <p:nvSpPr>
          <p:cNvPr id="47"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pl-PL" sz="3200" b="0" strike="noStrike" spc="-1">
              <a:latin typeface="Arial"/>
            </a:endParaRPr>
          </a:p>
        </p:txBody>
      </p:sp>
      <p:sp>
        <p:nvSpPr>
          <p:cNvPr id="48"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pl-PL"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0" name="PlaceHolder 1"/>
          <p:cNvSpPr>
            <a:spLocks noGrp="1"/>
          </p:cNvSpPr>
          <p:nvPr>
            <p:ph type="subTitle"/>
          </p:nvPr>
        </p:nvSpPr>
        <p:spPr>
          <a:xfrm>
            <a:off x="457200" y="273600"/>
            <a:ext cx="8229240" cy="5307840"/>
          </a:xfrm>
          <a:prstGeom prst="rect">
            <a:avLst/>
          </a:prstGeom>
        </p:spPr>
        <p:txBody>
          <a:bodyPr lIns="0" tIns="0" rIns="0" bIns="0" anchor="ctr">
            <a:spAutoFit/>
          </a:bodyPr>
          <a:lstStyle/>
          <a:p>
            <a:pPr algn="ctr"/>
            <a:endParaRPr lang="pl-PL"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pl-PL" sz="4400" b="0" strike="noStrike" spc="-1">
              <a:latin typeface="Arial"/>
            </a:endParaRPr>
          </a:p>
        </p:txBody>
      </p:sp>
      <p:sp>
        <p:nvSpPr>
          <p:cNvPr id="52"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pl-PL" sz="3200" b="0" strike="noStrike" spc="-1">
              <a:latin typeface="Arial"/>
            </a:endParaRPr>
          </a:p>
        </p:txBody>
      </p:sp>
      <p:sp>
        <p:nvSpPr>
          <p:cNvPr id="53"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pl-PL" sz="3200" b="0" strike="noStrike" spc="-1">
              <a:latin typeface="Arial"/>
            </a:endParaRPr>
          </a:p>
        </p:txBody>
      </p:sp>
      <p:sp>
        <p:nvSpPr>
          <p:cNvPr id="54"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pl-PL" sz="4400" b="0" strike="noStrike" spc="-1">
              <a:latin typeface="Arial"/>
            </a:endParaRPr>
          </a:p>
        </p:txBody>
      </p:sp>
      <p:sp>
        <p:nvSpPr>
          <p:cNvPr id="56"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pl-PL" sz="3200" b="0" strike="noStrike" spc="-1">
              <a:latin typeface="Arial"/>
            </a:endParaRPr>
          </a:p>
        </p:txBody>
      </p:sp>
      <p:sp>
        <p:nvSpPr>
          <p:cNvPr id="5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pl-PL" sz="3200" b="0" strike="noStrike" spc="-1">
              <a:latin typeface="Arial"/>
            </a:endParaRPr>
          </a:p>
        </p:txBody>
      </p:sp>
      <p:sp>
        <p:nvSpPr>
          <p:cNvPr id="58"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pl-PL" sz="4400" b="0" strike="noStrike" spc="-1">
              <a:latin typeface="Arial"/>
            </a:endParaRPr>
          </a:p>
        </p:txBody>
      </p:sp>
      <p:sp>
        <p:nvSpPr>
          <p:cNvPr id="6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pl-PL" sz="3200" b="0" strike="noStrike" spc="-1">
              <a:latin typeface="Arial"/>
            </a:endParaRPr>
          </a:p>
        </p:txBody>
      </p:sp>
      <p:sp>
        <p:nvSpPr>
          <p:cNvPr id="6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pl-PL" sz="3200" b="0" strike="noStrike" spc="-1">
              <a:latin typeface="Arial"/>
            </a:endParaRPr>
          </a:p>
        </p:txBody>
      </p:sp>
      <p:sp>
        <p:nvSpPr>
          <p:cNvPr id="62"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pl-PL" sz="4400" b="0" strike="noStrike" spc="-1">
              <a:latin typeface="Arial"/>
            </a:endParaRPr>
          </a:p>
        </p:txBody>
      </p:sp>
      <p:sp>
        <p:nvSpPr>
          <p:cNvPr id="64"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pl-PL" sz="3200" b="0" strike="noStrike" spc="-1">
              <a:latin typeface="Arial"/>
            </a:endParaRPr>
          </a:p>
        </p:txBody>
      </p:sp>
      <p:sp>
        <p:nvSpPr>
          <p:cNvPr id="65"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pl-PL" sz="4400" b="0" strike="noStrike" spc="-1">
              <a:latin typeface="Arial"/>
            </a:endParaRPr>
          </a:p>
        </p:txBody>
      </p:sp>
      <p:sp>
        <p:nvSpPr>
          <p:cNvPr id="67"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pl-PL" sz="3200" b="0" strike="noStrike" spc="-1">
              <a:latin typeface="Arial"/>
            </a:endParaRPr>
          </a:p>
        </p:txBody>
      </p:sp>
      <p:sp>
        <p:nvSpPr>
          <p:cNvPr id="68"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pl-PL" sz="3200" b="0" strike="noStrike" spc="-1">
              <a:latin typeface="Arial"/>
            </a:endParaRPr>
          </a:p>
        </p:txBody>
      </p:sp>
      <p:sp>
        <p:nvSpPr>
          <p:cNvPr id="69"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pl-PL" sz="3200" b="0" strike="noStrike" spc="-1">
              <a:latin typeface="Arial"/>
            </a:endParaRPr>
          </a:p>
        </p:txBody>
      </p:sp>
      <p:sp>
        <p:nvSpPr>
          <p:cNvPr id="70"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pl-PL" sz="4400" b="0" strike="noStrike" spc="-1">
              <a:latin typeface="Arial"/>
            </a:endParaRPr>
          </a:p>
        </p:txBody>
      </p:sp>
      <p:sp>
        <p:nvSpPr>
          <p:cNvPr id="72"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pl-PL" sz="3200" b="0" strike="noStrike" spc="-1">
              <a:latin typeface="Arial"/>
            </a:endParaRPr>
          </a:p>
        </p:txBody>
      </p:sp>
      <p:sp>
        <p:nvSpPr>
          <p:cNvPr id="73"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pl-PL" sz="3200" b="0" strike="noStrike" spc="-1">
              <a:latin typeface="Arial"/>
            </a:endParaRPr>
          </a:p>
        </p:txBody>
      </p:sp>
      <p:sp>
        <p:nvSpPr>
          <p:cNvPr id="74"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pl-PL" sz="3200" b="0" strike="noStrike" spc="-1">
              <a:latin typeface="Arial"/>
            </a:endParaRPr>
          </a:p>
        </p:txBody>
      </p:sp>
      <p:sp>
        <p:nvSpPr>
          <p:cNvPr id="75"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pl-PL" sz="3200" b="0" strike="noStrike" spc="-1">
              <a:latin typeface="Arial"/>
            </a:endParaRPr>
          </a:p>
        </p:txBody>
      </p:sp>
      <p:sp>
        <p:nvSpPr>
          <p:cNvPr id="76"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pl-PL" sz="3200" b="0" strike="noStrike" spc="-1">
              <a:latin typeface="Arial"/>
            </a:endParaRPr>
          </a:p>
        </p:txBody>
      </p:sp>
      <p:sp>
        <p:nvSpPr>
          <p:cNvPr id="77"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Obraz 2"/>
          <p:cNvPicPr/>
          <p:nvPr/>
        </p:nvPicPr>
        <p:blipFill>
          <a:blip r:embed="rId14"/>
          <a:stretch/>
        </p:blipFill>
        <p:spPr>
          <a:xfrm>
            <a:off x="0" y="0"/>
            <a:ext cx="9142920" cy="6856920"/>
          </a:xfrm>
          <a:prstGeom prst="rect">
            <a:avLst/>
          </a:prstGeom>
          <a:ln>
            <a:noFill/>
          </a:ln>
        </p:spPr>
      </p:pic>
      <p:sp>
        <p:nvSpPr>
          <p:cNvPr id="4"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r>
              <a:rPr lang="pl-PL" sz="4400" b="0" strike="noStrike" spc="-1">
                <a:latin typeface="Arial"/>
              </a:rPr>
              <a:t>Kliknij, aby edytować format tekstu tytułu</a:t>
            </a:r>
          </a:p>
        </p:txBody>
      </p:sp>
      <p:sp>
        <p:nvSpPr>
          <p:cNvPr id="2"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pl-PL" sz="3200" b="0" strike="noStrike" spc="-1">
                <a:latin typeface="Arial"/>
              </a:rPr>
              <a:t>Kliknij, aby edytować format tekstu konspektu</a:t>
            </a:r>
          </a:p>
          <a:p>
            <a:pPr marL="864000" lvl="1" indent="-324000">
              <a:spcBef>
                <a:spcPts val="1134"/>
              </a:spcBef>
              <a:buClr>
                <a:srgbClr val="000000"/>
              </a:buClr>
              <a:buSzPct val="75000"/>
              <a:buFont typeface="Symbol" charset="2"/>
              <a:buChar char=""/>
            </a:pPr>
            <a:r>
              <a:rPr lang="pl-PL" sz="2800" b="0" strike="noStrike" spc="-1">
                <a:latin typeface="Arial"/>
              </a:rPr>
              <a:t>Drugi poziom konspektu</a:t>
            </a:r>
          </a:p>
          <a:p>
            <a:pPr marL="1296000" lvl="2" indent="-288000">
              <a:spcBef>
                <a:spcPts val="850"/>
              </a:spcBef>
              <a:buClr>
                <a:srgbClr val="000000"/>
              </a:buClr>
              <a:buSzPct val="45000"/>
              <a:buFont typeface="Wingdings" charset="2"/>
              <a:buChar char=""/>
            </a:pPr>
            <a:r>
              <a:rPr lang="pl-PL" sz="2400" b="0" strike="noStrike" spc="-1">
                <a:latin typeface="Arial"/>
              </a:rPr>
              <a:t>Trzeci poziom konspektu</a:t>
            </a:r>
          </a:p>
          <a:p>
            <a:pPr marL="1728000" lvl="3" indent="-216000">
              <a:spcBef>
                <a:spcPts val="567"/>
              </a:spcBef>
              <a:buClr>
                <a:srgbClr val="000000"/>
              </a:buClr>
              <a:buSzPct val="75000"/>
              <a:buFont typeface="Symbol" charset="2"/>
              <a:buChar char=""/>
            </a:pPr>
            <a:r>
              <a:rPr lang="pl-PL" sz="2000" b="0" strike="noStrike" spc="-1">
                <a:latin typeface="Arial"/>
              </a:rPr>
              <a:t>Czwarty poziom konspektu</a:t>
            </a:r>
          </a:p>
          <a:p>
            <a:pPr marL="2160000" lvl="4" indent="-216000">
              <a:spcBef>
                <a:spcPts val="283"/>
              </a:spcBef>
              <a:buClr>
                <a:srgbClr val="000000"/>
              </a:buClr>
              <a:buSzPct val="45000"/>
              <a:buFont typeface="Wingdings" charset="2"/>
              <a:buChar char=""/>
            </a:pPr>
            <a:r>
              <a:rPr lang="pl-PL" sz="2000" b="0" strike="noStrike" spc="-1">
                <a:latin typeface="Arial"/>
              </a:rPr>
              <a:t>Piąty poziom konspektu</a:t>
            </a:r>
          </a:p>
          <a:p>
            <a:pPr marL="2592000" lvl="5" indent="-216000">
              <a:spcBef>
                <a:spcPts val="283"/>
              </a:spcBef>
              <a:buClr>
                <a:srgbClr val="000000"/>
              </a:buClr>
              <a:buSzPct val="45000"/>
              <a:buFont typeface="Wingdings" charset="2"/>
              <a:buChar char=""/>
            </a:pPr>
            <a:r>
              <a:rPr lang="pl-PL" sz="2000" b="0" strike="noStrike" spc="-1">
                <a:latin typeface="Arial"/>
              </a:rPr>
              <a:t>Szósty poziom konspektu</a:t>
            </a:r>
          </a:p>
          <a:p>
            <a:pPr marL="3024000" lvl="6" indent="-216000">
              <a:spcBef>
                <a:spcPts val="283"/>
              </a:spcBef>
              <a:buClr>
                <a:srgbClr val="000000"/>
              </a:buClr>
              <a:buSzPct val="45000"/>
              <a:buFont typeface="Wingdings" charset="2"/>
              <a:buChar char=""/>
            </a:pPr>
            <a:r>
              <a:rPr lang="pl-PL" sz="2000" b="0" strike="noStrike" spc="-1">
                <a:latin typeface="Arial"/>
              </a:rPr>
              <a:t>Siódmy poziom konspektu</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9" name="Obraz 38"/>
          <p:cNvPicPr/>
          <p:nvPr/>
        </p:nvPicPr>
        <p:blipFill>
          <a:blip r:embed="rId14"/>
          <a:stretch/>
        </p:blipFill>
        <p:spPr>
          <a:xfrm>
            <a:off x="0" y="0"/>
            <a:ext cx="9142920" cy="6856920"/>
          </a:xfrm>
          <a:prstGeom prst="rect">
            <a:avLst/>
          </a:prstGeom>
          <a:ln>
            <a:noFill/>
          </a:ln>
        </p:spPr>
      </p:pic>
      <p:sp>
        <p:nvSpPr>
          <p:cNvPr id="40"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r>
              <a:rPr lang="pl-PL" sz="4400" b="0" strike="noStrike" spc="-1">
                <a:latin typeface="Arial"/>
              </a:rPr>
              <a:t>Kliknij, aby edytować format tekstu tytułu</a:t>
            </a:r>
          </a:p>
        </p:txBody>
      </p:sp>
      <p:sp>
        <p:nvSpPr>
          <p:cNvPr id="41"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pl-PL" sz="3200" b="0" strike="noStrike" spc="-1">
                <a:latin typeface="Arial"/>
              </a:rPr>
              <a:t>Kliknij, aby edytować format tekstu konspektu</a:t>
            </a:r>
          </a:p>
          <a:p>
            <a:pPr marL="864000" lvl="1" indent="-324000">
              <a:spcBef>
                <a:spcPts val="1134"/>
              </a:spcBef>
              <a:buClr>
                <a:srgbClr val="000000"/>
              </a:buClr>
              <a:buSzPct val="75000"/>
              <a:buFont typeface="Symbol" charset="2"/>
              <a:buChar char=""/>
            </a:pPr>
            <a:r>
              <a:rPr lang="pl-PL" sz="2800" b="0" strike="noStrike" spc="-1">
                <a:latin typeface="Arial"/>
              </a:rPr>
              <a:t>Drugi poziom konspektu</a:t>
            </a:r>
          </a:p>
          <a:p>
            <a:pPr marL="1296000" lvl="2" indent="-288000">
              <a:spcBef>
                <a:spcPts val="850"/>
              </a:spcBef>
              <a:buClr>
                <a:srgbClr val="000000"/>
              </a:buClr>
              <a:buSzPct val="45000"/>
              <a:buFont typeface="Wingdings" charset="2"/>
              <a:buChar char=""/>
            </a:pPr>
            <a:r>
              <a:rPr lang="pl-PL" sz="2400" b="0" strike="noStrike" spc="-1">
                <a:latin typeface="Arial"/>
              </a:rPr>
              <a:t>Trzeci poziom konspektu</a:t>
            </a:r>
          </a:p>
          <a:p>
            <a:pPr marL="1728000" lvl="3" indent="-216000">
              <a:spcBef>
                <a:spcPts val="567"/>
              </a:spcBef>
              <a:buClr>
                <a:srgbClr val="000000"/>
              </a:buClr>
              <a:buSzPct val="75000"/>
              <a:buFont typeface="Symbol" charset="2"/>
              <a:buChar char=""/>
            </a:pPr>
            <a:r>
              <a:rPr lang="pl-PL" sz="2000" b="0" strike="noStrike" spc="-1">
                <a:latin typeface="Arial"/>
              </a:rPr>
              <a:t>Czwarty poziom konspektu</a:t>
            </a:r>
          </a:p>
          <a:p>
            <a:pPr marL="2160000" lvl="4" indent="-216000">
              <a:spcBef>
                <a:spcPts val="283"/>
              </a:spcBef>
              <a:buClr>
                <a:srgbClr val="000000"/>
              </a:buClr>
              <a:buSzPct val="45000"/>
              <a:buFont typeface="Wingdings" charset="2"/>
              <a:buChar char=""/>
            </a:pPr>
            <a:r>
              <a:rPr lang="pl-PL" sz="2000" b="0" strike="noStrike" spc="-1">
                <a:latin typeface="Arial"/>
              </a:rPr>
              <a:t>Piąty poziom konspektu</a:t>
            </a:r>
          </a:p>
          <a:p>
            <a:pPr marL="2592000" lvl="5" indent="-216000">
              <a:spcBef>
                <a:spcPts val="283"/>
              </a:spcBef>
              <a:buClr>
                <a:srgbClr val="000000"/>
              </a:buClr>
              <a:buSzPct val="45000"/>
              <a:buFont typeface="Wingdings" charset="2"/>
              <a:buChar char=""/>
            </a:pPr>
            <a:r>
              <a:rPr lang="pl-PL" sz="2000" b="0" strike="noStrike" spc="-1">
                <a:latin typeface="Arial"/>
              </a:rPr>
              <a:t>Szósty poziom konspektu</a:t>
            </a:r>
          </a:p>
          <a:p>
            <a:pPr marL="3024000" lvl="6" indent="-216000">
              <a:spcBef>
                <a:spcPts val="283"/>
              </a:spcBef>
              <a:buClr>
                <a:srgbClr val="000000"/>
              </a:buClr>
              <a:buSzPct val="45000"/>
              <a:buFont typeface="Wingdings" charset="2"/>
              <a:buChar char=""/>
            </a:pPr>
            <a:r>
              <a:rPr lang="pl-PL" sz="2000" b="0" strike="noStrike" spc="-1">
                <a:latin typeface="Arial"/>
              </a:rPr>
              <a:t>Siódmy poziom konspektu</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2.emf"/><Relationship Id="rId5" Type="http://schemas.openxmlformats.org/officeDocument/2006/relationships/package" Target="../embeddings/Dokument_programu_Microsoft_Word.docx"/><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CustomShape 1"/>
          <p:cNvSpPr/>
          <p:nvPr/>
        </p:nvSpPr>
        <p:spPr>
          <a:xfrm>
            <a:off x="4286160" y="1052640"/>
            <a:ext cx="4646520" cy="1374480"/>
          </a:xfrm>
          <a:prstGeom prst="rect">
            <a:avLst/>
          </a:prstGeom>
          <a:noFill/>
          <a:ln>
            <a:noFill/>
          </a:ln>
          <a:effectLst>
            <a:outerShdw>
              <a:srgbClr val="105A5B"/>
            </a:outerShdw>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pl-PL" sz="1800" b="0" strike="noStrike" spc="-1">
              <a:latin typeface="Arial"/>
            </a:endParaRPr>
          </a:p>
          <a:p>
            <a:pPr>
              <a:lnSpc>
                <a:spcPct val="100000"/>
              </a:lnSpc>
            </a:pPr>
            <a:endParaRPr lang="pl-PL" sz="1800" b="0" strike="noStrike" spc="-1">
              <a:latin typeface="Arial"/>
            </a:endParaRPr>
          </a:p>
        </p:txBody>
      </p:sp>
      <p:sp>
        <p:nvSpPr>
          <p:cNvPr id="85" name="CustomShape 2"/>
          <p:cNvSpPr/>
          <p:nvPr/>
        </p:nvSpPr>
        <p:spPr>
          <a:xfrm>
            <a:off x="360000" y="2295360"/>
            <a:ext cx="8696520" cy="1664640"/>
          </a:xfrm>
          <a:prstGeom prst="rect">
            <a:avLst/>
          </a:prstGeom>
          <a:noFill/>
          <a:ln>
            <a:noFill/>
          </a:ln>
          <a:effectLst>
            <a:outerShdw>
              <a:srgbClr val="105A5B"/>
            </a:outerShdw>
          </a:effectLst>
        </p:spPr>
        <p:style>
          <a:lnRef idx="0">
            <a:scrgbClr r="0" g="0" b="0"/>
          </a:lnRef>
          <a:fillRef idx="0">
            <a:scrgbClr r="0" g="0" b="0"/>
          </a:fillRef>
          <a:effectRef idx="0">
            <a:scrgbClr r="0" g="0" b="0"/>
          </a:effectRef>
          <a:fontRef idx="minor"/>
        </p:style>
      </p:sp>
      <p:sp>
        <p:nvSpPr>
          <p:cNvPr id="86" name="CustomShape 3"/>
          <p:cNvSpPr/>
          <p:nvPr/>
        </p:nvSpPr>
        <p:spPr>
          <a:xfrm>
            <a:off x="5004000" y="5229360"/>
            <a:ext cx="2518560" cy="505440"/>
          </a:xfrm>
          <a:prstGeom prst="rect">
            <a:avLst/>
          </a:prstGeom>
          <a:noFill/>
          <a:ln>
            <a:noFill/>
          </a:ln>
        </p:spPr>
        <p:style>
          <a:lnRef idx="0">
            <a:scrgbClr r="0" g="0" b="0"/>
          </a:lnRef>
          <a:fillRef idx="0">
            <a:scrgbClr r="0" g="0" b="0"/>
          </a:fillRef>
          <a:effectRef idx="0">
            <a:scrgbClr r="0" g="0" b="0"/>
          </a:effectRef>
          <a:fontRef idx="minor"/>
        </p:style>
      </p:sp>
      <p:pic>
        <p:nvPicPr>
          <p:cNvPr id="87" name="Obraz 86"/>
          <p:cNvPicPr/>
          <p:nvPr/>
        </p:nvPicPr>
        <p:blipFill>
          <a:blip r:embed="rId4"/>
          <a:stretch/>
        </p:blipFill>
        <p:spPr>
          <a:xfrm>
            <a:off x="288000" y="5616000"/>
            <a:ext cx="8496000" cy="1080000"/>
          </a:xfrm>
          <a:prstGeom prst="rect">
            <a:avLst/>
          </a:prstGeom>
          <a:ln>
            <a:noFill/>
          </a:ln>
        </p:spPr>
      </p:pic>
      <p:sp>
        <p:nvSpPr>
          <p:cNvPr id="88" name="TextShape 4"/>
          <p:cNvSpPr txBox="1"/>
          <p:nvPr/>
        </p:nvSpPr>
        <p:spPr>
          <a:xfrm>
            <a:off x="457200" y="273600"/>
            <a:ext cx="8229240" cy="1144800"/>
          </a:xfrm>
          <a:prstGeom prst="rect">
            <a:avLst/>
          </a:prstGeom>
          <a:noFill/>
          <a:ln>
            <a:noFill/>
          </a:ln>
        </p:spPr>
        <p:txBody>
          <a:bodyPr lIns="0" tIns="0" rIns="0" bIns="0" anchor="ctr">
            <a:spAutoFit/>
          </a:bodyPr>
          <a:lstStyle/>
          <a:p>
            <a:pPr algn="just">
              <a:lnSpc>
                <a:spcPct val="100000"/>
              </a:lnSpc>
            </a:pPr>
            <a:r>
              <a:rPr lang="pl-PL" sz="1800" b="0" strike="noStrike" spc="-1">
                <a:latin typeface="Times New Roman"/>
                <a:ea typeface="Microsoft YaHei"/>
              </a:rPr>
              <a:t>Zrealizowane w ramach projektu </a:t>
            </a:r>
            <a:r>
              <a:rPr lang="pl-PL" sz="1800" b="1" strike="noStrike" spc="-1">
                <a:latin typeface="Times New Roman"/>
                <a:ea typeface="Microsoft YaHei"/>
              </a:rPr>
              <a:t>„Trzecia</a:t>
            </a:r>
            <a:r>
              <a:rPr lang="pl-PL" sz="2600" b="1" strike="noStrike" spc="-1">
                <a:latin typeface="Arial"/>
                <a:ea typeface="Microsoft YaHei"/>
              </a:rPr>
              <a:t> </a:t>
            </a:r>
            <a:r>
              <a:rPr lang="pl-PL" sz="1800" b="1" strike="noStrike" spc="-1">
                <a:latin typeface="Times New Roman"/>
                <a:ea typeface="Microsoft YaHei"/>
              </a:rPr>
              <a:t>Misja Uczelni - szansą dla rozwoju pasji, zainteresowań i edukacji dla osób zagrożonych wykluczeniem społecznym”</a:t>
            </a:r>
            <a:r>
              <a:rPr lang="pl-PL" sz="1800" b="0" strike="noStrike" spc="-1">
                <a:latin typeface="Times New Roman"/>
                <a:ea typeface="Microsoft YaHei"/>
              </a:rPr>
              <a:t> w ramach Programu Operacyjnego Wiedza Edukacja Rozwój współfinansowanego ze środków Europejskiego Funduszu Społecznego.</a:t>
            </a:r>
            <a:endParaRPr lang="pl-PL" sz="1800" b="0" strike="noStrike" spc="-1">
              <a:latin typeface="Arial"/>
            </a:endParaRPr>
          </a:p>
        </p:txBody>
      </p:sp>
      <p:graphicFrame>
        <p:nvGraphicFramePr>
          <p:cNvPr id="89" name="Object 5"/>
          <p:cNvGraphicFramePr/>
          <p:nvPr/>
        </p:nvGraphicFramePr>
        <p:xfrm>
          <a:off x="1368000" y="432000"/>
          <a:ext cx="6119280" cy="3456000"/>
        </p:xfrm>
        <a:graphic>
          <a:graphicData uri="http://schemas.openxmlformats.org/presentationml/2006/ole">
            <mc:AlternateContent xmlns:mc="http://schemas.openxmlformats.org/markup-compatibility/2006">
              <mc:Choice xmlns:v="urn:schemas-microsoft-com:vml" Requires="v">
                <p:oleObj spid="_x0000_s1027" r:id="rId5" imgW="0" imgH="0" progId="Word.Document.12">
                  <p:embed/>
                </p:oleObj>
              </mc:Choice>
              <mc:Fallback>
                <p:oleObj r:id="rId5" imgW="0" imgH="0" progId="Word.Document.12">
                  <p:embed/>
                  <p:pic>
                    <p:nvPicPr>
                      <p:cNvPr id="90" name=""/>
                      <p:cNvPicPr/>
                      <p:nvPr/>
                    </p:nvPicPr>
                    <p:blipFill>
                      <a:blip r:embed="rId6"/>
                      <a:stretch/>
                    </p:blipFill>
                    <p:spPr>
                      <a:xfrm>
                        <a:off x="1368000" y="432000"/>
                        <a:ext cx="6119280" cy="3456000"/>
                      </a:xfrm>
                      <a:prstGeom prst="rect">
                        <a:avLst/>
                      </a:prstGeom>
                      <a:ln>
                        <a:noFill/>
                      </a:ln>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CustomShape 1"/>
          <p:cNvSpPr/>
          <p:nvPr/>
        </p:nvSpPr>
        <p:spPr>
          <a:xfrm>
            <a:off x="1219320" y="2027160"/>
            <a:ext cx="7084800" cy="790200"/>
          </a:xfrm>
          <a:prstGeom prst="rect">
            <a:avLst/>
          </a:prstGeom>
          <a:noFill/>
          <a:ln>
            <a:noFill/>
          </a:ln>
          <a:effectLst>
            <a:outerShdw>
              <a:srgbClr val="28ACB0"/>
            </a:outerShdw>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pl-PL" sz="4400" b="1" strike="noStrike" spc="-1">
                <a:solidFill>
                  <a:srgbClr val="105A5B"/>
                </a:solidFill>
                <a:latin typeface="Microsoft Sans Serif"/>
                <a:ea typeface="DejaVu Sans"/>
              </a:rPr>
              <a:t>Krwotok</a:t>
            </a:r>
            <a:endParaRPr lang="pl-PL" sz="4400" b="0" strike="noStrike" spc="-1">
              <a:latin typeface="Arial"/>
            </a:endParaRPr>
          </a:p>
        </p:txBody>
      </p:sp>
      <p:sp>
        <p:nvSpPr>
          <p:cNvPr id="92" name="CustomShape 2"/>
          <p:cNvSpPr/>
          <p:nvPr/>
        </p:nvSpPr>
        <p:spPr>
          <a:xfrm>
            <a:off x="1219320" y="2971800"/>
            <a:ext cx="6703920" cy="3598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50000"/>
              </a:lnSpc>
              <a:spcBef>
                <a:spcPts val="360"/>
              </a:spcBef>
            </a:pPr>
            <a:r>
              <a:rPr lang="pl-PL" sz="1800" b="0" strike="noStrike" spc="-1">
                <a:solidFill>
                  <a:srgbClr val="105A5B"/>
                </a:solidFill>
                <a:latin typeface="Microsoft Sans Serif"/>
                <a:ea typeface="굴림"/>
              </a:rPr>
              <a:t>Krwotok jest to wylanie się krwi z naczynia krwionośnego lub serca wskutek urazowego lub chorobowego uszkodzenia ich ściany. Nagła utrata ponad 500 ml może być niebezpieczna, lecz ubytek krwi do 1 litra jeżeli jest powolny, nie stanowi bezpośredniego zagrożenia życia, Bardzo trudno jest ocenić ilość utraconej krwi. W przypadku krwotoku wewnętrznego jest to praktycznie niemożliwe. Niebezpieczne są urazy nadbrzusza, ze względu na możliwość rozerwania śledziony lub wątroby.</a:t>
            </a:r>
            <a:endParaRPr lang="pl-PL" sz="18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CustomShape 1"/>
          <p:cNvSpPr/>
          <p:nvPr/>
        </p:nvSpPr>
        <p:spPr>
          <a:xfrm>
            <a:off x="1981080" y="620640"/>
            <a:ext cx="6932520" cy="11102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pl-PL" sz="2800" b="0" strike="noStrike" spc="-1">
                <a:solidFill>
                  <a:srgbClr val="105A5B"/>
                </a:solidFill>
                <a:latin typeface="Microsoft Sans Serif"/>
                <a:ea typeface="DejaVu Sans"/>
              </a:rPr>
              <a:t>Objawami krwotoków mogą być: </a:t>
            </a:r>
            <a:endParaRPr lang="pl-PL" sz="2800" b="0" strike="noStrike" spc="-1">
              <a:latin typeface="Arial"/>
            </a:endParaRPr>
          </a:p>
        </p:txBody>
      </p:sp>
      <p:sp>
        <p:nvSpPr>
          <p:cNvPr id="94" name="CustomShape 2"/>
          <p:cNvSpPr/>
          <p:nvPr/>
        </p:nvSpPr>
        <p:spPr>
          <a:xfrm>
            <a:off x="1981080" y="2133000"/>
            <a:ext cx="6932520" cy="4265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343080" indent="-341280">
              <a:lnSpc>
                <a:spcPct val="80000"/>
              </a:lnSpc>
              <a:spcBef>
                <a:spcPts val="400"/>
              </a:spcBef>
              <a:buClr>
                <a:srgbClr val="105A5B"/>
              </a:buClr>
              <a:buFont typeface="Symbol"/>
              <a:buChar char=""/>
            </a:pPr>
            <a:r>
              <a:rPr lang="pl-PL" sz="2000" b="0" strike="noStrike" spc="-1">
                <a:solidFill>
                  <a:srgbClr val="105A5B"/>
                </a:solidFill>
                <a:latin typeface="Microsoft Sans Serif"/>
                <a:ea typeface="DejaVu Sans"/>
              </a:rPr>
              <a:t>bladość powłok ciała</a:t>
            </a:r>
            <a:endParaRPr lang="pl-PL" sz="2000" b="0" strike="noStrike" spc="-1">
              <a:latin typeface="Arial"/>
            </a:endParaRPr>
          </a:p>
          <a:p>
            <a:pPr marL="343080" indent="-341280">
              <a:lnSpc>
                <a:spcPct val="80000"/>
              </a:lnSpc>
              <a:spcBef>
                <a:spcPts val="400"/>
              </a:spcBef>
              <a:buClr>
                <a:srgbClr val="105A5B"/>
              </a:buClr>
              <a:buFont typeface="Symbol"/>
              <a:buChar char=""/>
            </a:pPr>
            <a:r>
              <a:rPr lang="pl-PL" sz="2000" b="0" strike="noStrike" spc="-1">
                <a:solidFill>
                  <a:srgbClr val="105A5B"/>
                </a:solidFill>
                <a:latin typeface="Microsoft Sans Serif"/>
                <a:ea typeface="DejaVu Sans"/>
              </a:rPr>
              <a:t>przyspieszenie tętna</a:t>
            </a:r>
            <a:endParaRPr lang="pl-PL" sz="2000" b="0" strike="noStrike" spc="-1">
              <a:latin typeface="Arial"/>
            </a:endParaRPr>
          </a:p>
          <a:p>
            <a:pPr marL="343080" indent="-341280">
              <a:lnSpc>
                <a:spcPct val="80000"/>
              </a:lnSpc>
              <a:spcBef>
                <a:spcPts val="400"/>
              </a:spcBef>
              <a:buClr>
                <a:srgbClr val="105A5B"/>
              </a:buClr>
              <a:buFont typeface="Symbol"/>
              <a:buChar char=""/>
            </a:pPr>
            <a:r>
              <a:rPr lang="pl-PL" sz="2000" b="0" strike="noStrike" spc="-1">
                <a:solidFill>
                  <a:srgbClr val="105A5B"/>
                </a:solidFill>
                <a:latin typeface="Microsoft Sans Serif"/>
                <a:ea typeface="DejaVu Sans"/>
              </a:rPr>
              <a:t>spadek ciśnienia krwi</a:t>
            </a:r>
            <a:endParaRPr lang="pl-PL" sz="2000" b="0" strike="noStrike" spc="-1">
              <a:latin typeface="Arial"/>
            </a:endParaRPr>
          </a:p>
          <a:p>
            <a:pPr marL="343080" indent="-341280">
              <a:lnSpc>
                <a:spcPct val="80000"/>
              </a:lnSpc>
              <a:spcBef>
                <a:spcPts val="400"/>
              </a:spcBef>
              <a:buClr>
                <a:srgbClr val="105A5B"/>
              </a:buClr>
              <a:buFont typeface="Symbol"/>
              <a:buChar char=""/>
            </a:pPr>
            <a:r>
              <a:rPr lang="pl-PL" sz="2000" b="0" strike="noStrike" spc="-1">
                <a:solidFill>
                  <a:srgbClr val="105A5B"/>
                </a:solidFill>
                <a:latin typeface="Microsoft Sans Serif"/>
                <a:ea typeface="DejaVu Sans"/>
              </a:rPr>
              <a:t>ogólne osłabienie</a:t>
            </a:r>
            <a:endParaRPr lang="pl-PL" sz="2000" b="0" strike="noStrike" spc="-1">
              <a:latin typeface="Arial"/>
            </a:endParaRPr>
          </a:p>
          <a:p>
            <a:pPr marL="343080" indent="-341280">
              <a:lnSpc>
                <a:spcPct val="80000"/>
              </a:lnSpc>
              <a:spcBef>
                <a:spcPts val="400"/>
              </a:spcBef>
              <a:buClr>
                <a:srgbClr val="105A5B"/>
              </a:buClr>
              <a:buFont typeface="Symbol"/>
              <a:buChar char=""/>
            </a:pPr>
            <a:r>
              <a:rPr lang="pl-PL" sz="2000" b="0" strike="noStrike" spc="-1">
                <a:solidFill>
                  <a:srgbClr val="105A5B"/>
                </a:solidFill>
                <a:latin typeface="Microsoft Sans Serif"/>
                <a:ea typeface="DejaVu Sans"/>
              </a:rPr>
              <a:t>szum w uszach</a:t>
            </a:r>
            <a:endParaRPr lang="pl-PL" sz="2000" b="0" strike="noStrike" spc="-1">
              <a:latin typeface="Arial"/>
            </a:endParaRPr>
          </a:p>
          <a:p>
            <a:pPr marL="343080" indent="-341280">
              <a:lnSpc>
                <a:spcPct val="80000"/>
              </a:lnSpc>
              <a:spcBef>
                <a:spcPts val="400"/>
              </a:spcBef>
              <a:buClr>
                <a:srgbClr val="105A5B"/>
              </a:buClr>
              <a:buFont typeface="Symbol"/>
              <a:buChar char=""/>
            </a:pPr>
            <a:r>
              <a:rPr lang="pl-PL" sz="2000" b="0" strike="noStrike" spc="-1">
                <a:solidFill>
                  <a:srgbClr val="105A5B"/>
                </a:solidFill>
                <a:latin typeface="Microsoft Sans Serif"/>
                <a:ea typeface="DejaVu Sans"/>
              </a:rPr>
              <a:t>zimny pot</a:t>
            </a:r>
            <a:endParaRPr lang="pl-PL" sz="2000" b="0" strike="noStrike" spc="-1">
              <a:latin typeface="Arial"/>
            </a:endParaRPr>
          </a:p>
          <a:p>
            <a:pPr marL="343080" indent="-341280">
              <a:lnSpc>
                <a:spcPct val="80000"/>
              </a:lnSpc>
              <a:spcBef>
                <a:spcPts val="400"/>
              </a:spcBef>
              <a:buClr>
                <a:srgbClr val="105A5B"/>
              </a:buClr>
              <a:buFont typeface="Symbol"/>
              <a:buChar char=""/>
            </a:pPr>
            <a:r>
              <a:rPr lang="pl-PL" sz="2000" b="0" strike="noStrike" spc="-1">
                <a:solidFill>
                  <a:srgbClr val="105A5B"/>
                </a:solidFill>
                <a:latin typeface="Microsoft Sans Serif"/>
                <a:ea typeface="DejaVu Sans"/>
              </a:rPr>
              <a:t>mroczki przed oczyma</a:t>
            </a:r>
            <a:endParaRPr lang="pl-PL" sz="2000" b="0" strike="noStrike" spc="-1">
              <a:latin typeface="Arial"/>
            </a:endParaRPr>
          </a:p>
          <a:p>
            <a:pPr marL="343080" indent="-341280">
              <a:lnSpc>
                <a:spcPct val="80000"/>
              </a:lnSpc>
              <a:spcBef>
                <a:spcPts val="400"/>
              </a:spcBef>
              <a:buClr>
                <a:srgbClr val="105A5B"/>
              </a:buClr>
              <a:buFont typeface="Symbol"/>
              <a:buChar char=""/>
            </a:pPr>
            <a:r>
              <a:rPr lang="pl-PL" sz="2000" b="0" strike="noStrike" spc="-1">
                <a:solidFill>
                  <a:srgbClr val="105A5B"/>
                </a:solidFill>
                <a:latin typeface="Microsoft Sans Serif"/>
                <a:ea typeface="DejaVu Sans"/>
              </a:rPr>
              <a:t>niepokój</a:t>
            </a:r>
            <a:endParaRPr lang="pl-PL" sz="2000" b="0" strike="noStrike" spc="-1">
              <a:latin typeface="Arial"/>
            </a:endParaRPr>
          </a:p>
          <a:p>
            <a:pPr marL="343080" indent="-341280">
              <a:lnSpc>
                <a:spcPct val="80000"/>
              </a:lnSpc>
              <a:spcBef>
                <a:spcPts val="400"/>
              </a:spcBef>
              <a:buClr>
                <a:srgbClr val="105A5B"/>
              </a:buClr>
              <a:buFont typeface="Symbol"/>
              <a:buChar char=""/>
            </a:pPr>
            <a:r>
              <a:rPr lang="pl-PL" sz="2000" b="0" strike="noStrike" spc="-1">
                <a:solidFill>
                  <a:srgbClr val="105A5B"/>
                </a:solidFill>
                <a:latin typeface="Microsoft Sans Serif"/>
                <a:ea typeface="DejaVu Sans"/>
              </a:rPr>
              <a:t>wreszcie utrata przytomności</a:t>
            </a:r>
            <a:endParaRPr lang="pl-PL" sz="20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CustomShape 1"/>
          <p:cNvSpPr/>
          <p:nvPr/>
        </p:nvSpPr>
        <p:spPr>
          <a:xfrm>
            <a:off x="1031760" y="1772640"/>
            <a:ext cx="7313400" cy="5022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pl-PL" sz="2800" b="0" strike="noStrike" spc="-1">
                <a:solidFill>
                  <a:srgbClr val="105A5B"/>
                </a:solidFill>
                <a:latin typeface="Microsoft Sans Serif"/>
                <a:ea typeface="DejaVu Sans"/>
              </a:rPr>
              <a:t>Rodzaje krwotoków:</a:t>
            </a:r>
            <a:endParaRPr lang="pl-PL" sz="2800" b="0" strike="noStrike" spc="-1">
              <a:latin typeface="Arial"/>
            </a:endParaRPr>
          </a:p>
        </p:txBody>
      </p:sp>
      <p:sp>
        <p:nvSpPr>
          <p:cNvPr id="96" name="CustomShape 2"/>
          <p:cNvSpPr/>
          <p:nvPr/>
        </p:nvSpPr>
        <p:spPr>
          <a:xfrm>
            <a:off x="1031760" y="2396520"/>
            <a:ext cx="7313400" cy="4367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spcBef>
                <a:spcPts val="360"/>
              </a:spcBef>
            </a:pPr>
            <a:r>
              <a:rPr lang="pl-PL" sz="1800" b="1" strike="noStrike" spc="-1">
                <a:solidFill>
                  <a:srgbClr val="105A5B"/>
                </a:solidFill>
                <a:latin typeface="Microsoft Sans Serif"/>
                <a:ea typeface="DejaVu Sans"/>
              </a:rPr>
              <a:t>Ze względu na przestrzeń, w której wylewa się krew:</a:t>
            </a:r>
            <a:endParaRPr lang="pl-PL" sz="1800" b="0" strike="noStrike" spc="-1">
              <a:latin typeface="Arial"/>
            </a:endParaRPr>
          </a:p>
          <a:p>
            <a:pPr marL="343080" indent="-341280">
              <a:lnSpc>
                <a:spcPct val="100000"/>
              </a:lnSpc>
              <a:spcBef>
                <a:spcPts val="360"/>
              </a:spcBef>
              <a:buClr>
                <a:srgbClr val="105A5B"/>
              </a:buClr>
              <a:buFont typeface="Symbol"/>
              <a:buChar char=""/>
            </a:pPr>
            <a:r>
              <a:rPr lang="pl-PL" sz="1800" b="0" strike="noStrike" spc="-1">
                <a:solidFill>
                  <a:srgbClr val="105A5B"/>
                </a:solidFill>
                <a:latin typeface="Microsoft Sans Serif"/>
                <a:ea typeface="DejaVu Sans"/>
              </a:rPr>
              <a:t>krwotok zewnętrzny– gdy krew wylewa się bezpośrednio na zewnątrz organizmu</a:t>
            </a:r>
            <a:endParaRPr lang="pl-PL" sz="1800" b="0" strike="noStrike" spc="-1">
              <a:latin typeface="Arial"/>
            </a:endParaRPr>
          </a:p>
          <a:p>
            <a:pPr marL="343080" indent="-341280">
              <a:lnSpc>
                <a:spcPct val="100000"/>
              </a:lnSpc>
              <a:spcBef>
                <a:spcPts val="360"/>
              </a:spcBef>
              <a:buClr>
                <a:srgbClr val="105A5B"/>
              </a:buClr>
              <a:buFont typeface="Symbol"/>
              <a:buChar char=""/>
            </a:pPr>
            <a:r>
              <a:rPr lang="pl-PL" sz="1800" b="0" strike="noStrike" spc="-1">
                <a:solidFill>
                  <a:srgbClr val="105A5B"/>
                </a:solidFill>
                <a:latin typeface="Microsoft Sans Serif"/>
                <a:ea typeface="DejaVu Sans"/>
              </a:rPr>
              <a:t>krwotok wewnętrzny- gdy krew wylewa się do wewnątrz organizmu, np. do jam ciała, przewodu pokarmowego. itp. </a:t>
            </a:r>
            <a:endParaRPr lang="pl-PL" sz="1800" b="0" strike="noStrike" spc="-1">
              <a:latin typeface="Arial"/>
            </a:endParaRPr>
          </a:p>
          <a:p>
            <a:pPr marL="343080" indent="-341280">
              <a:lnSpc>
                <a:spcPct val="100000"/>
              </a:lnSpc>
              <a:spcBef>
                <a:spcPts val="360"/>
              </a:spcBef>
              <a:buClr>
                <a:srgbClr val="105A5B"/>
              </a:buClr>
              <a:buFont typeface="Symbol"/>
              <a:buChar char=""/>
            </a:pPr>
            <a:r>
              <a:rPr lang="pl-PL" sz="1800" b="0" strike="noStrike" spc="-1">
                <a:solidFill>
                  <a:srgbClr val="105A5B"/>
                </a:solidFill>
                <a:latin typeface="Microsoft Sans Serif"/>
                <a:ea typeface="DejaVu Sans"/>
              </a:rPr>
              <a:t>krwotok mieszany- gdy jego źródło zlokalizowane jest wewnątrz organizmu, a z kolei krew wypływa na zewnątrz. Przykładem jest krwotok z nosa. </a:t>
            </a:r>
            <a:endParaRPr lang="pl-PL" sz="1800" b="0" strike="noStrike" spc="-1">
              <a:latin typeface="Arial"/>
            </a:endParaRPr>
          </a:p>
          <a:p>
            <a:pPr>
              <a:lnSpc>
                <a:spcPct val="100000"/>
              </a:lnSpc>
              <a:spcBef>
                <a:spcPts val="360"/>
              </a:spcBef>
            </a:pPr>
            <a:r>
              <a:rPr lang="pl-PL" sz="1800" b="1" strike="noStrike" spc="-1">
                <a:solidFill>
                  <a:srgbClr val="105A5B"/>
                </a:solidFill>
                <a:latin typeface="Microsoft Sans Serif"/>
                <a:ea typeface="DejaVu Sans"/>
              </a:rPr>
              <a:t>Ze względu na rodzaj uszkodzenia naczynia: </a:t>
            </a:r>
            <a:endParaRPr lang="pl-PL" sz="1800" b="0" strike="noStrike" spc="-1">
              <a:latin typeface="Arial"/>
            </a:endParaRPr>
          </a:p>
          <a:p>
            <a:pPr marL="343080" indent="-341280">
              <a:lnSpc>
                <a:spcPct val="100000"/>
              </a:lnSpc>
              <a:spcBef>
                <a:spcPts val="360"/>
              </a:spcBef>
              <a:buClr>
                <a:srgbClr val="105A5B"/>
              </a:buClr>
              <a:buFont typeface="Symbol"/>
              <a:buChar char=""/>
            </a:pPr>
            <a:r>
              <a:rPr lang="pl-PL" sz="1800" b="0" strike="noStrike" spc="-1">
                <a:solidFill>
                  <a:srgbClr val="105A5B"/>
                </a:solidFill>
                <a:latin typeface="Microsoft Sans Serif"/>
                <a:ea typeface="DejaVu Sans"/>
              </a:rPr>
              <a:t>krwotok żylny</a:t>
            </a:r>
            <a:endParaRPr lang="pl-PL" sz="1800" b="0" strike="noStrike" spc="-1">
              <a:latin typeface="Arial"/>
            </a:endParaRPr>
          </a:p>
          <a:p>
            <a:pPr marL="343080" indent="-341280">
              <a:lnSpc>
                <a:spcPct val="100000"/>
              </a:lnSpc>
              <a:spcBef>
                <a:spcPts val="360"/>
              </a:spcBef>
              <a:buClr>
                <a:srgbClr val="105A5B"/>
              </a:buClr>
              <a:buFont typeface="Symbol"/>
              <a:buChar char=""/>
            </a:pPr>
            <a:r>
              <a:rPr lang="pl-PL" sz="1800" b="0" strike="noStrike" spc="-1">
                <a:solidFill>
                  <a:srgbClr val="105A5B"/>
                </a:solidFill>
                <a:latin typeface="Microsoft Sans Serif"/>
                <a:ea typeface="DejaVu Sans"/>
              </a:rPr>
              <a:t>krwotok tętniczy</a:t>
            </a:r>
            <a:endParaRPr lang="pl-PL" sz="1800" b="0" strike="noStrike" spc="-1">
              <a:latin typeface="Arial"/>
            </a:endParaRPr>
          </a:p>
          <a:p>
            <a:pPr marL="343080" indent="-341280">
              <a:lnSpc>
                <a:spcPct val="100000"/>
              </a:lnSpc>
              <a:spcBef>
                <a:spcPts val="360"/>
              </a:spcBef>
              <a:buClr>
                <a:srgbClr val="105A5B"/>
              </a:buClr>
              <a:buFont typeface="Symbol"/>
              <a:buChar char=""/>
            </a:pPr>
            <a:r>
              <a:rPr lang="pl-PL" sz="1800" b="0" strike="noStrike" spc="-1">
                <a:solidFill>
                  <a:srgbClr val="105A5B"/>
                </a:solidFill>
                <a:latin typeface="Microsoft Sans Serif"/>
                <a:ea typeface="DejaVu Sans"/>
              </a:rPr>
              <a:t>krwotok włośniczkowy</a:t>
            </a:r>
            <a:endParaRPr lang="pl-PL" sz="1800" b="0" strike="noStrike" spc="-1">
              <a:latin typeface="Arial"/>
            </a:endParaRPr>
          </a:p>
          <a:p>
            <a:pPr>
              <a:lnSpc>
                <a:spcPct val="100000"/>
              </a:lnSpc>
              <a:spcBef>
                <a:spcPts val="360"/>
              </a:spcBef>
            </a:pPr>
            <a:endParaRPr lang="pl-PL" sz="1800" b="0" strike="noStrike" spc="-1">
              <a:latin typeface="Arial"/>
            </a:endParaRPr>
          </a:p>
          <a:p>
            <a:pPr>
              <a:lnSpc>
                <a:spcPct val="100000"/>
              </a:lnSpc>
              <a:spcBef>
                <a:spcPts val="400"/>
              </a:spcBef>
            </a:pPr>
            <a:endParaRPr lang="pl-PL" sz="18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CustomShape 1"/>
          <p:cNvSpPr/>
          <p:nvPr/>
        </p:nvSpPr>
        <p:spPr>
          <a:xfrm>
            <a:off x="914400" y="2349000"/>
            <a:ext cx="7313400" cy="5177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spcBef>
                <a:spcPts val="400"/>
              </a:spcBef>
            </a:pPr>
            <a:r>
              <a:rPr lang="pl-PL" sz="2000" b="0" strike="noStrike" spc="-1">
                <a:solidFill>
                  <a:srgbClr val="105A5B"/>
                </a:solidFill>
                <a:latin typeface="Microsoft Sans Serif"/>
                <a:ea typeface="DejaVu Sans"/>
              </a:rPr>
              <a:t>Rodzaje krwotoków zewnętrznych:</a:t>
            </a:r>
            <a:endParaRPr lang="pl-PL" sz="2000" b="0" strike="noStrike" spc="-1">
              <a:latin typeface="Arial"/>
            </a:endParaRPr>
          </a:p>
          <a:p>
            <a:pPr marL="343080" indent="-341280">
              <a:lnSpc>
                <a:spcPct val="100000"/>
              </a:lnSpc>
              <a:spcBef>
                <a:spcPts val="400"/>
              </a:spcBef>
              <a:buClr>
                <a:srgbClr val="105A5B"/>
              </a:buClr>
              <a:buFont typeface="Symbol"/>
              <a:buChar char=""/>
            </a:pPr>
            <a:r>
              <a:rPr lang="pl-PL" sz="2000" b="0" strike="noStrike" spc="-1">
                <a:solidFill>
                  <a:srgbClr val="105A5B"/>
                </a:solidFill>
                <a:latin typeface="Microsoft Sans Serif"/>
                <a:ea typeface="DejaVu Sans"/>
              </a:rPr>
              <a:t>krwotok tętniczy</a:t>
            </a:r>
            <a:endParaRPr lang="pl-PL" sz="2000" b="0" strike="noStrike" spc="-1">
              <a:latin typeface="Arial"/>
            </a:endParaRPr>
          </a:p>
          <a:p>
            <a:pPr marL="343080" indent="-341280">
              <a:lnSpc>
                <a:spcPct val="100000"/>
              </a:lnSpc>
              <a:spcBef>
                <a:spcPts val="400"/>
              </a:spcBef>
              <a:buClr>
                <a:srgbClr val="105A5B"/>
              </a:buClr>
              <a:buFont typeface="Symbol"/>
              <a:buChar char=""/>
            </a:pPr>
            <a:r>
              <a:rPr lang="pl-PL" sz="2000" b="0" strike="noStrike" spc="-1">
                <a:solidFill>
                  <a:srgbClr val="105A5B"/>
                </a:solidFill>
                <a:latin typeface="Microsoft Sans Serif"/>
                <a:ea typeface="DejaVu Sans"/>
              </a:rPr>
              <a:t>krwotok żylny</a:t>
            </a:r>
            <a:endParaRPr lang="pl-PL" sz="2000" b="0" strike="noStrike" spc="-1">
              <a:latin typeface="Arial"/>
            </a:endParaRPr>
          </a:p>
          <a:p>
            <a:pPr marL="343080" indent="-341280">
              <a:lnSpc>
                <a:spcPct val="100000"/>
              </a:lnSpc>
              <a:spcBef>
                <a:spcPts val="400"/>
              </a:spcBef>
              <a:buClr>
                <a:srgbClr val="105A5B"/>
              </a:buClr>
              <a:buFont typeface="Symbol"/>
              <a:buChar char=""/>
            </a:pPr>
            <a:r>
              <a:rPr lang="pl-PL" sz="2000" b="0" strike="noStrike" spc="-1">
                <a:solidFill>
                  <a:srgbClr val="105A5B"/>
                </a:solidFill>
                <a:latin typeface="Microsoft Sans Serif"/>
                <a:ea typeface="DejaVu Sans"/>
              </a:rPr>
              <a:t>krwotok miąższowy</a:t>
            </a:r>
            <a:endParaRPr lang="pl-PL" sz="2000" b="0" strike="noStrike" spc="-1">
              <a:latin typeface="Arial"/>
            </a:endParaRPr>
          </a:p>
          <a:p>
            <a:pPr>
              <a:lnSpc>
                <a:spcPct val="100000"/>
              </a:lnSpc>
              <a:spcBef>
                <a:spcPts val="400"/>
              </a:spcBef>
            </a:pPr>
            <a:endParaRPr lang="pl-PL" sz="2000" b="0" strike="noStrike" spc="-1">
              <a:latin typeface="Arial"/>
            </a:endParaRPr>
          </a:p>
          <a:p>
            <a:pPr>
              <a:lnSpc>
                <a:spcPct val="80000"/>
              </a:lnSpc>
              <a:spcBef>
                <a:spcPts val="400"/>
              </a:spcBef>
            </a:pPr>
            <a:r>
              <a:rPr lang="pl-PL" sz="2000" b="0" strike="noStrike" spc="-1">
                <a:solidFill>
                  <a:srgbClr val="105A5B"/>
                </a:solidFill>
                <a:latin typeface="Microsoft Sans Serif"/>
                <a:ea typeface="DejaVu Sans"/>
              </a:rPr>
              <a:t>Rodzaje krwotoków wewnętrznych:</a:t>
            </a:r>
            <a:endParaRPr lang="pl-PL" sz="2000" b="0" strike="noStrike" spc="-1">
              <a:latin typeface="Arial"/>
            </a:endParaRPr>
          </a:p>
          <a:p>
            <a:pPr marL="343080" indent="-341280">
              <a:lnSpc>
                <a:spcPct val="100000"/>
              </a:lnSpc>
              <a:spcBef>
                <a:spcPts val="400"/>
              </a:spcBef>
              <a:buClr>
                <a:srgbClr val="105A5B"/>
              </a:buClr>
              <a:buFont typeface="Symbol"/>
              <a:buChar char=""/>
            </a:pPr>
            <a:r>
              <a:rPr lang="pl-PL" sz="2000" b="0" strike="noStrike" spc="-1">
                <a:solidFill>
                  <a:srgbClr val="105A5B"/>
                </a:solidFill>
                <a:latin typeface="Microsoft Sans Serif"/>
                <a:ea typeface="DejaVu Sans"/>
              </a:rPr>
              <a:t>do jamy czaszki</a:t>
            </a:r>
            <a:endParaRPr lang="pl-PL" sz="2000" b="0" strike="noStrike" spc="-1">
              <a:latin typeface="Arial"/>
            </a:endParaRPr>
          </a:p>
          <a:p>
            <a:pPr marL="343080" indent="-341280">
              <a:lnSpc>
                <a:spcPct val="100000"/>
              </a:lnSpc>
              <a:spcBef>
                <a:spcPts val="400"/>
              </a:spcBef>
              <a:buClr>
                <a:srgbClr val="105A5B"/>
              </a:buClr>
              <a:buFont typeface="Symbol"/>
              <a:buChar char=""/>
            </a:pPr>
            <a:r>
              <a:rPr lang="pl-PL" sz="2000" b="0" strike="noStrike" spc="-1">
                <a:solidFill>
                  <a:srgbClr val="105A5B"/>
                </a:solidFill>
                <a:latin typeface="Microsoft Sans Serif"/>
                <a:ea typeface="DejaVu Sans"/>
              </a:rPr>
              <a:t>z płuc do oskrzeli</a:t>
            </a:r>
            <a:endParaRPr lang="pl-PL" sz="2000" b="0" strike="noStrike" spc="-1">
              <a:latin typeface="Arial"/>
            </a:endParaRPr>
          </a:p>
          <a:p>
            <a:pPr marL="343080" indent="-341280">
              <a:lnSpc>
                <a:spcPct val="100000"/>
              </a:lnSpc>
              <a:spcBef>
                <a:spcPts val="400"/>
              </a:spcBef>
              <a:buClr>
                <a:srgbClr val="105A5B"/>
              </a:buClr>
              <a:buFont typeface="Symbol"/>
              <a:buChar char=""/>
            </a:pPr>
            <a:r>
              <a:rPr lang="pl-PL" sz="2000" b="0" strike="noStrike" spc="-1">
                <a:solidFill>
                  <a:srgbClr val="105A5B"/>
                </a:solidFill>
                <a:latin typeface="Microsoft Sans Serif"/>
                <a:ea typeface="DejaVu Sans"/>
              </a:rPr>
              <a:t>do żołądka</a:t>
            </a:r>
            <a:endParaRPr lang="pl-PL" sz="2000" b="0" strike="noStrike" spc="-1">
              <a:latin typeface="Arial"/>
            </a:endParaRPr>
          </a:p>
          <a:p>
            <a:pPr marL="343080" indent="-341280">
              <a:lnSpc>
                <a:spcPct val="100000"/>
              </a:lnSpc>
              <a:spcBef>
                <a:spcPts val="400"/>
              </a:spcBef>
              <a:buClr>
                <a:srgbClr val="105A5B"/>
              </a:buClr>
              <a:buFont typeface="Symbol"/>
              <a:buChar char=""/>
            </a:pPr>
            <a:r>
              <a:rPr lang="pl-PL" sz="2000" b="0" strike="noStrike" spc="-1">
                <a:solidFill>
                  <a:srgbClr val="105A5B"/>
                </a:solidFill>
                <a:latin typeface="Microsoft Sans Serif"/>
                <a:ea typeface="DejaVu Sans"/>
              </a:rPr>
              <a:t>do jamy otrzewnej</a:t>
            </a:r>
            <a:endParaRPr lang="pl-PL" sz="2000" b="0" strike="noStrike" spc="-1">
              <a:latin typeface="Arial"/>
            </a:endParaRPr>
          </a:p>
          <a:p>
            <a:pPr marL="343080" indent="-341280">
              <a:lnSpc>
                <a:spcPct val="100000"/>
              </a:lnSpc>
              <a:spcBef>
                <a:spcPts val="400"/>
              </a:spcBef>
              <a:buClr>
                <a:srgbClr val="105A5B"/>
              </a:buClr>
              <a:buFont typeface="Symbol"/>
              <a:buChar char=""/>
            </a:pPr>
            <a:r>
              <a:rPr lang="pl-PL" sz="2000" b="0" strike="noStrike" spc="-1">
                <a:solidFill>
                  <a:srgbClr val="105A5B"/>
                </a:solidFill>
                <a:latin typeface="Microsoft Sans Serif"/>
                <a:ea typeface="DejaVu Sans"/>
              </a:rPr>
              <a:t>śródtkankowy</a:t>
            </a:r>
            <a:endParaRPr lang="pl-PL" sz="2000" b="0" strike="noStrike" spc="-1">
              <a:latin typeface="Arial"/>
            </a:endParaRPr>
          </a:p>
          <a:p>
            <a:pPr>
              <a:lnSpc>
                <a:spcPct val="100000"/>
              </a:lnSpc>
              <a:spcBef>
                <a:spcPts val="641"/>
              </a:spcBef>
            </a:pPr>
            <a:endParaRPr lang="pl-PL" sz="20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CustomShape 1"/>
          <p:cNvSpPr/>
          <p:nvPr/>
        </p:nvSpPr>
        <p:spPr>
          <a:xfrm>
            <a:off x="914400" y="1700640"/>
            <a:ext cx="7313400" cy="5038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50000"/>
              </a:lnSpc>
              <a:spcBef>
                <a:spcPts val="360"/>
              </a:spcBef>
            </a:pPr>
            <a:r>
              <a:rPr lang="pl-PL" sz="1800" b="1" strike="noStrike" spc="-1">
                <a:solidFill>
                  <a:srgbClr val="105A5B"/>
                </a:solidFill>
                <a:latin typeface="Microsoft Sans Serif"/>
                <a:ea typeface="DejaVu Sans"/>
              </a:rPr>
              <a:t>Krwotok tętniczy</a:t>
            </a:r>
            <a:r>
              <a:rPr lang="pl-PL" sz="1800" b="0" strike="noStrike" spc="-1">
                <a:solidFill>
                  <a:srgbClr val="105A5B"/>
                </a:solidFill>
                <a:latin typeface="Microsoft Sans Serif"/>
                <a:ea typeface="DejaVu Sans"/>
              </a:rPr>
              <a:t>- krew wypływa zgodnie z rytmem skurczów serca, a jego barwa ma tym razem kolor jasnoczerwony. Krew wydostaje się na zewnątrz pod dużym ciśnieniem i jest trudna do opanowania. Istnieje duże ryzyko wstrząsu hipowolemicznego i w konsekwencji śmierci pacjenta;</a:t>
            </a:r>
            <a:endParaRPr lang="pl-PL" sz="1800" b="0" strike="noStrike" spc="-1">
              <a:latin typeface="Arial"/>
            </a:endParaRPr>
          </a:p>
          <a:p>
            <a:pPr>
              <a:lnSpc>
                <a:spcPct val="150000"/>
              </a:lnSpc>
              <a:spcBef>
                <a:spcPts val="360"/>
              </a:spcBef>
            </a:pPr>
            <a:r>
              <a:rPr lang="pl-PL" sz="1800" b="1" strike="noStrike" spc="-1">
                <a:solidFill>
                  <a:srgbClr val="105A5B"/>
                </a:solidFill>
                <a:latin typeface="Microsoft Sans Serif"/>
                <a:ea typeface="DejaVu Sans"/>
              </a:rPr>
              <a:t>Krwotok żylny</a:t>
            </a:r>
            <a:r>
              <a:rPr lang="pl-PL" sz="1800" b="0" strike="noStrike" spc="-1">
                <a:solidFill>
                  <a:srgbClr val="105A5B"/>
                </a:solidFill>
                <a:latin typeface="Microsoft Sans Serif"/>
                <a:ea typeface="DejaVu Sans"/>
              </a:rPr>
              <a:t>- krew wypływa z rany jednostajnie, a jej barwa ma zazwyczaj kolor ciemnowiśniowy (duża zawartość dwutlenku węgla). Wypływająca krew ma stałą i wolną prędkość oraz łatwo go opanować, dzięki niskiemu ciśnieniu w żyłach i niewielkiej masywności krwotoku. W przypadku krwotoku żylnego ryzyko wstrząsu hipowolemicznego jest mniejsze niż w pozostałych sytuacjach;</a:t>
            </a:r>
            <a:endParaRPr lang="pl-PL" sz="18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CustomShape 1"/>
          <p:cNvSpPr/>
          <p:nvPr/>
        </p:nvSpPr>
        <p:spPr>
          <a:xfrm>
            <a:off x="1981080" y="1447920"/>
            <a:ext cx="6932520" cy="4265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50000"/>
              </a:lnSpc>
              <a:spcBef>
                <a:spcPts val="400"/>
              </a:spcBef>
            </a:pPr>
            <a:r>
              <a:rPr lang="pl-PL" sz="2000" b="1" strike="noStrike" spc="-1">
                <a:solidFill>
                  <a:srgbClr val="105A5B"/>
                </a:solidFill>
                <a:latin typeface="Microsoft Sans Serif"/>
                <a:ea typeface="DejaVu Sans"/>
              </a:rPr>
              <a:t>Krwotok włośniczkowy</a:t>
            </a:r>
            <a:r>
              <a:rPr lang="pl-PL" sz="2000" b="0" strike="noStrike" spc="-1">
                <a:solidFill>
                  <a:srgbClr val="105A5B"/>
                </a:solidFill>
                <a:latin typeface="Microsoft Sans Serif"/>
                <a:ea typeface="DejaVu Sans"/>
              </a:rPr>
              <a:t> - krew wypływa z naczyń włosowatych, których zadaniem jest łączenie tętnic oraz żył. Wypływ krwi nie jest zbyt silny, raczej dochodzi do "sączenia się" krwi z rany. Do tego rodzaju krwotoku dochodzi, gdy uszkodzimy sobie skórę. Kolor krwi jest między ciemnowiśniowym a jasnoczerwonym. Co ważne - krwotok ten sam ustępuje i jest najmniej groźny ze wszystkich.</a:t>
            </a:r>
            <a:endParaRPr lang="pl-PL" sz="20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CustomShape 1"/>
          <p:cNvSpPr/>
          <p:nvPr/>
        </p:nvSpPr>
        <p:spPr>
          <a:xfrm>
            <a:off x="1981080" y="1447920"/>
            <a:ext cx="6932520" cy="4265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50000"/>
              </a:lnSpc>
              <a:spcBef>
                <a:spcPts val="400"/>
              </a:spcBef>
            </a:pPr>
            <a:r>
              <a:rPr lang="pl-PL" sz="2000" b="1" strike="noStrike" spc="-1">
                <a:solidFill>
                  <a:srgbClr val="105A5B"/>
                </a:solidFill>
                <a:latin typeface="Microsoft Sans Serif"/>
                <a:ea typeface="DejaVu Sans"/>
              </a:rPr>
              <a:t>Do jamy czaszkowej-  </a:t>
            </a:r>
            <a:r>
              <a:rPr lang="pl-PL" sz="2000" b="0" strike="noStrike" spc="-1">
                <a:solidFill>
                  <a:srgbClr val="105A5B"/>
                </a:solidFill>
                <a:latin typeface="Microsoft Sans Serif"/>
                <a:ea typeface="DejaVu Sans"/>
              </a:rPr>
              <a:t>związany może być z udarem mózgu lub obecnością krwiaka: podpajęczynówkowego, nadtwardówkowego lub podtwardówkowego. Objawami są zaburzenie świadomości, nierówne źrenice, porażenie mięśni, utrata mowy, utrata przytomności. Zagrożeniami mogą być dalszy napływ krwi, co powoduje wzrost ciśnienia wewnątrzczaszkowego i pogłębienie urazu, utrata przytomności, zakrztuszenie, zaburzenie oddechu, bezdech, pogłębiający się wstrząs.  </a:t>
            </a:r>
            <a:endParaRPr lang="pl-PL" sz="20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CustomShape 1"/>
          <p:cNvSpPr/>
          <p:nvPr/>
        </p:nvSpPr>
        <p:spPr>
          <a:xfrm>
            <a:off x="1043640" y="1989000"/>
            <a:ext cx="7313400" cy="4678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50000"/>
              </a:lnSpc>
              <a:spcBef>
                <a:spcPts val="400"/>
              </a:spcBef>
            </a:pPr>
            <a:r>
              <a:rPr lang="pl-PL" sz="2000" b="1" strike="noStrike" spc="-1">
                <a:solidFill>
                  <a:srgbClr val="105A5B"/>
                </a:solidFill>
                <a:latin typeface="Microsoft Sans Serif"/>
                <a:ea typeface="DejaVu Sans"/>
              </a:rPr>
              <a:t>Z płuc do oskrzeli- </a:t>
            </a:r>
            <a:r>
              <a:rPr lang="pl-PL" sz="2000" b="0" strike="noStrike" spc="-1">
                <a:solidFill>
                  <a:srgbClr val="105A5B"/>
                </a:solidFill>
                <a:latin typeface="Microsoft Sans Serif"/>
                <a:ea typeface="DejaVu Sans"/>
              </a:rPr>
              <a:t>objawami mogą być silna duszność, ból, ograniczenie wdechu i wydechu, odkrztuszenia w czasie kaszlu jasnoczerwonej, pienistej plwociny. Występuje u pacjentów z nowotworem płuc oraz w przebiegu gruźlicy. </a:t>
            </a:r>
            <a:endParaRPr lang="pl-PL" sz="2000" b="0" strike="noStrike" spc="-1">
              <a:latin typeface="Arial"/>
            </a:endParaRPr>
          </a:p>
          <a:p>
            <a:pPr>
              <a:lnSpc>
                <a:spcPct val="150000"/>
              </a:lnSpc>
              <a:spcBef>
                <a:spcPts val="400"/>
              </a:spcBef>
            </a:pPr>
            <a:r>
              <a:rPr lang="pl-PL" sz="2000" b="1" strike="noStrike" spc="-1">
                <a:solidFill>
                  <a:srgbClr val="105A5B"/>
                </a:solidFill>
                <a:latin typeface="Microsoft Sans Serif"/>
                <a:ea typeface="DejaVu Sans"/>
              </a:rPr>
              <a:t>Do żołądka- </a:t>
            </a:r>
            <a:r>
              <a:rPr lang="pl-PL" sz="2000" b="0" strike="noStrike" spc="-1">
                <a:solidFill>
                  <a:srgbClr val="105A5B"/>
                </a:solidFill>
                <a:latin typeface="Microsoft Sans Serif"/>
                <a:ea typeface="DejaVu Sans"/>
              </a:rPr>
              <a:t>objawami mogą być silny ból w okolicy żołądka, osłabienie, skłonność do omdleń, wymioty treścią o zabarwieniu brunatnym, przypominającą fusy kawy. Zagrożeniami może być możliwość zakrztuszenia. Występuje zazwyczaj w chorobach wrzodowych żołądka i dwunastnicy oraz w żylakach przełyku.</a:t>
            </a:r>
            <a:endParaRPr lang="pl-PL" sz="20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CustomShape 1"/>
          <p:cNvSpPr/>
          <p:nvPr/>
        </p:nvSpPr>
        <p:spPr>
          <a:xfrm>
            <a:off x="914400" y="2277000"/>
            <a:ext cx="7313400" cy="417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50000"/>
              </a:lnSpc>
              <a:spcBef>
                <a:spcPts val="400"/>
              </a:spcBef>
            </a:pPr>
            <a:r>
              <a:rPr lang="pl-PL" sz="2000" b="1" strike="noStrike" spc="-1">
                <a:solidFill>
                  <a:srgbClr val="105A5B"/>
                </a:solidFill>
                <a:latin typeface="Microsoft Sans Serif"/>
                <a:ea typeface="DejaVu Sans"/>
              </a:rPr>
              <a:t>Do jamy otrzewnej- </a:t>
            </a:r>
            <a:r>
              <a:rPr lang="pl-PL" sz="2000" b="0" strike="noStrike" spc="-1">
                <a:solidFill>
                  <a:srgbClr val="105A5B"/>
                </a:solidFill>
                <a:latin typeface="Microsoft Sans Serif"/>
                <a:ea typeface="DejaVu Sans"/>
              </a:rPr>
              <a:t>objawami mogą być silny ból brzucha, twarde powłoki brzuszne. Zagrożeniami mogą być utrata krwi (co w konsekwencji prowadzi do wykrwawienia), zakażenia prowadzące do zapalenia otrzewnej. Pojawia się zazwyczaj jako konsekwencja uszkodzenia narządów miąższowych.</a:t>
            </a:r>
            <a:endParaRPr lang="pl-PL" sz="2000" b="0" strike="noStrike" spc="-1">
              <a:latin typeface="Arial"/>
            </a:endParaRPr>
          </a:p>
          <a:p>
            <a:pPr>
              <a:lnSpc>
                <a:spcPct val="150000"/>
              </a:lnSpc>
              <a:spcBef>
                <a:spcPts val="400"/>
              </a:spcBef>
            </a:pPr>
            <a:endParaRPr lang="pl-PL" sz="2000" b="0" strike="noStrike" spc="-1">
              <a:latin typeface="Arial"/>
            </a:endParaRPr>
          </a:p>
          <a:p>
            <a:pPr>
              <a:lnSpc>
                <a:spcPct val="150000"/>
              </a:lnSpc>
              <a:spcBef>
                <a:spcPts val="400"/>
              </a:spcBef>
            </a:pPr>
            <a:r>
              <a:rPr lang="pl-PL" sz="2000" b="1" strike="noStrike" spc="-1">
                <a:solidFill>
                  <a:srgbClr val="105A5B"/>
                </a:solidFill>
                <a:latin typeface="Microsoft Sans Serif"/>
                <a:ea typeface="DejaVu Sans"/>
              </a:rPr>
              <a:t>Śródtkankowe- </a:t>
            </a:r>
            <a:r>
              <a:rPr lang="pl-PL" sz="2000" b="0" strike="noStrike" spc="-1">
                <a:solidFill>
                  <a:srgbClr val="105A5B"/>
                </a:solidFill>
                <a:latin typeface="Microsoft Sans Serif"/>
                <a:ea typeface="DejaVu Sans"/>
              </a:rPr>
              <a:t>objawami mogą być ból, obrzęk, siniaki, guzy. Zagrożeniami może być możliwość utraty krwi. Może wystąpić na skutek uderzenia. </a:t>
            </a:r>
            <a:endParaRPr lang="pl-PL" sz="20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CustomShape 1"/>
          <p:cNvSpPr/>
          <p:nvPr/>
        </p:nvSpPr>
        <p:spPr>
          <a:xfrm>
            <a:off x="1115640" y="1595160"/>
            <a:ext cx="7832160" cy="929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pl-PL" sz="3200" b="0" strike="noStrike" spc="-1">
                <a:solidFill>
                  <a:srgbClr val="105A5B"/>
                </a:solidFill>
                <a:latin typeface="Microsoft Sans Serif"/>
                <a:ea typeface="DejaVu Sans"/>
              </a:rPr>
              <a:t>Zasady tamowania krwotoków</a:t>
            </a:r>
            <a:endParaRPr lang="pl-PL" sz="3200" b="0" strike="noStrike" spc="-1">
              <a:latin typeface="Arial"/>
            </a:endParaRPr>
          </a:p>
        </p:txBody>
      </p:sp>
      <p:sp>
        <p:nvSpPr>
          <p:cNvPr id="104" name="CustomShape 2"/>
          <p:cNvSpPr/>
          <p:nvPr/>
        </p:nvSpPr>
        <p:spPr>
          <a:xfrm>
            <a:off x="1115640" y="2061000"/>
            <a:ext cx="7313400" cy="4678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50000"/>
              </a:lnSpc>
              <a:spcBef>
                <a:spcPts val="360"/>
              </a:spcBef>
            </a:pPr>
            <a:endParaRPr lang="pl-PL" sz="1800" b="0" strike="noStrike" spc="-1">
              <a:latin typeface="Arial"/>
            </a:endParaRPr>
          </a:p>
          <a:p>
            <a:pPr>
              <a:lnSpc>
                <a:spcPct val="150000"/>
              </a:lnSpc>
              <a:spcBef>
                <a:spcPts val="360"/>
              </a:spcBef>
            </a:pPr>
            <a:r>
              <a:rPr lang="pl-PL" sz="1800" b="0" strike="noStrike" spc="-1">
                <a:solidFill>
                  <a:srgbClr val="105A5B"/>
                </a:solidFill>
                <a:latin typeface="Microsoft Sans Serif"/>
                <a:ea typeface="DejaVu Sans"/>
              </a:rPr>
              <a:t>Krwotok zewnętrzny: </a:t>
            </a:r>
            <a:endParaRPr lang="pl-PL" sz="1800" b="0" strike="noStrike" spc="-1">
              <a:latin typeface="Arial"/>
            </a:endParaRPr>
          </a:p>
          <a:p>
            <a:pPr marL="457200" indent="-455400">
              <a:lnSpc>
                <a:spcPct val="100000"/>
              </a:lnSpc>
              <a:spcBef>
                <a:spcPts val="360"/>
              </a:spcBef>
              <a:buClr>
                <a:srgbClr val="105A5B"/>
              </a:buClr>
              <a:buFont typeface="Microsoft Sans Serif"/>
              <a:buAutoNum type="arabicPeriod"/>
            </a:pPr>
            <a:r>
              <a:rPr lang="pl-PL" sz="1800" b="0" strike="noStrike" spc="-1">
                <a:solidFill>
                  <a:srgbClr val="105A5B"/>
                </a:solidFill>
                <a:latin typeface="Microsoft Sans Serif"/>
                <a:ea typeface="DejaVu Sans"/>
              </a:rPr>
              <a:t>Lokalizacja krwawienia</a:t>
            </a:r>
            <a:endParaRPr lang="pl-PL" sz="1800" b="0" strike="noStrike" spc="-1">
              <a:latin typeface="Arial"/>
            </a:endParaRPr>
          </a:p>
          <a:p>
            <a:pPr marL="457200" indent="-455400">
              <a:lnSpc>
                <a:spcPct val="100000"/>
              </a:lnSpc>
              <a:spcBef>
                <a:spcPts val="360"/>
              </a:spcBef>
              <a:buClr>
                <a:srgbClr val="105A5B"/>
              </a:buClr>
              <a:buFont typeface="Microsoft Sans Serif"/>
              <a:buAutoNum type="arabicPeriod"/>
            </a:pPr>
            <a:r>
              <a:rPr lang="pl-PL" sz="1800" b="0" strike="noStrike" spc="-1">
                <a:solidFill>
                  <a:srgbClr val="105A5B"/>
                </a:solidFill>
                <a:latin typeface="Microsoft Sans Serif"/>
                <a:ea typeface="DejaVu Sans"/>
              </a:rPr>
              <a:t>Bezpośredni ucisk na miejsce krwawienia</a:t>
            </a:r>
            <a:endParaRPr lang="pl-PL" sz="1800" b="0" strike="noStrike" spc="-1">
              <a:latin typeface="Arial"/>
            </a:endParaRPr>
          </a:p>
          <a:p>
            <a:pPr marL="457200" indent="-455400">
              <a:lnSpc>
                <a:spcPct val="100000"/>
              </a:lnSpc>
              <a:spcBef>
                <a:spcPts val="360"/>
              </a:spcBef>
              <a:buClr>
                <a:srgbClr val="105A5B"/>
              </a:buClr>
              <a:buFont typeface="Microsoft Sans Serif"/>
              <a:buAutoNum type="arabicPeriod"/>
            </a:pPr>
            <a:r>
              <a:rPr lang="pl-PL" sz="1800" b="0" strike="noStrike" spc="-1">
                <a:solidFill>
                  <a:srgbClr val="105A5B"/>
                </a:solidFill>
                <a:latin typeface="Microsoft Sans Serif"/>
                <a:ea typeface="DejaVu Sans"/>
              </a:rPr>
              <a:t>Założenie opatrunku/ opatrunku uciskowego</a:t>
            </a:r>
            <a:endParaRPr lang="pl-PL" sz="1800" b="0" strike="noStrike" spc="-1">
              <a:latin typeface="Arial"/>
            </a:endParaRPr>
          </a:p>
          <a:p>
            <a:pPr marL="457200" indent="-455400">
              <a:lnSpc>
                <a:spcPct val="100000"/>
              </a:lnSpc>
              <a:spcBef>
                <a:spcPts val="360"/>
              </a:spcBef>
              <a:buClr>
                <a:srgbClr val="105A5B"/>
              </a:buClr>
              <a:buFont typeface="Microsoft Sans Serif"/>
              <a:buAutoNum type="arabicPeriod"/>
            </a:pPr>
            <a:r>
              <a:rPr lang="pl-PL" sz="1800" b="0" strike="noStrike" spc="-1">
                <a:solidFill>
                  <a:srgbClr val="105A5B"/>
                </a:solidFill>
                <a:latin typeface="Microsoft Sans Serif"/>
                <a:ea typeface="DejaVu Sans"/>
              </a:rPr>
              <a:t>Miejscowe ochładzanie miejsca zranienia</a:t>
            </a:r>
            <a:endParaRPr lang="pl-PL" sz="1800" b="0" strike="noStrike" spc="-1">
              <a:latin typeface="Arial"/>
            </a:endParaRPr>
          </a:p>
          <a:p>
            <a:pPr marL="457200" indent="-455400">
              <a:lnSpc>
                <a:spcPct val="100000"/>
              </a:lnSpc>
              <a:spcBef>
                <a:spcPts val="360"/>
              </a:spcBef>
              <a:buClr>
                <a:srgbClr val="105A5B"/>
              </a:buClr>
              <a:buFont typeface="Microsoft Sans Serif"/>
              <a:buAutoNum type="arabicPeriod"/>
            </a:pPr>
            <a:r>
              <a:rPr lang="pl-PL" sz="1800" b="0" strike="noStrike" spc="-1">
                <a:solidFill>
                  <a:srgbClr val="105A5B"/>
                </a:solidFill>
                <a:latin typeface="Microsoft Sans Serif"/>
                <a:ea typeface="DejaVu Sans"/>
              </a:rPr>
              <a:t>Zapewnić poszkodowanemu komfort termiczny i psychiczny.</a:t>
            </a:r>
            <a:endParaRPr lang="pl-PL" sz="1800" b="0" strike="noStrike" spc="-1">
              <a:latin typeface="Arial"/>
            </a:endParaRPr>
          </a:p>
          <a:p>
            <a:pPr>
              <a:lnSpc>
                <a:spcPct val="150000"/>
              </a:lnSpc>
              <a:spcBef>
                <a:spcPts val="360"/>
              </a:spcBef>
            </a:pPr>
            <a:r>
              <a:rPr lang="pl-PL" sz="1800" b="0" strike="noStrike" spc="-1">
                <a:solidFill>
                  <a:srgbClr val="105A5B"/>
                </a:solidFill>
                <a:latin typeface="Microsoft Sans Serif"/>
                <a:ea typeface="DejaVu Sans"/>
              </a:rPr>
              <a:t>Jeżeli krwotok nie ustępuje pomimo zastosowania opatrunku uciskowego należy rozważyć założenie opaski uciskowej.</a:t>
            </a:r>
            <a:endParaRPr lang="pl-PL" sz="1800" b="0" strike="noStrike" spc="-1">
              <a:latin typeface="Arial"/>
            </a:endParaRPr>
          </a:p>
          <a:p>
            <a:pPr>
              <a:lnSpc>
                <a:spcPct val="150000"/>
              </a:lnSpc>
              <a:spcBef>
                <a:spcPts val="360"/>
              </a:spcBef>
            </a:pPr>
            <a:r>
              <a:rPr lang="pl-PL" sz="1800" b="0" strike="noStrike" spc="-1">
                <a:solidFill>
                  <a:srgbClr val="105A5B"/>
                </a:solidFill>
                <a:latin typeface="Microsoft Sans Serif"/>
                <a:ea typeface="DejaVu Sans"/>
              </a:rPr>
              <a:t>Jeżeli dostępne metody są nieskuteczne bądź istnieje trudność w ich zastosowaniu można użyć opatrunku hemostatycznego zgodnie z jego zaleceniami. </a:t>
            </a:r>
            <a:endParaRPr lang="pl-PL" sz="18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CustomShape 1"/>
          <p:cNvSpPr/>
          <p:nvPr/>
        </p:nvSpPr>
        <p:spPr>
          <a:xfrm>
            <a:off x="1979640" y="404640"/>
            <a:ext cx="6932520" cy="6334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50000"/>
              </a:lnSpc>
              <a:spcBef>
                <a:spcPts val="320"/>
              </a:spcBef>
            </a:pPr>
            <a:r>
              <a:rPr lang="pl-PL" sz="1600" b="1" strike="noStrike" spc="-1">
                <a:solidFill>
                  <a:srgbClr val="105A5B"/>
                </a:solidFill>
                <a:latin typeface="Microsoft Sans Serif"/>
                <a:ea typeface="DejaVu Sans"/>
              </a:rPr>
              <a:t>Opaskę uciskową należy stosować tylko w wyjątkowych sytuacjach</a:t>
            </a:r>
            <a:r>
              <a:rPr lang="pl-PL" sz="1600" b="0" strike="noStrike" spc="-1">
                <a:solidFill>
                  <a:srgbClr val="105A5B"/>
                </a:solidFill>
                <a:latin typeface="Microsoft Sans Serif"/>
                <a:ea typeface="DejaVu Sans"/>
              </a:rPr>
              <a:t>. Opaskę uciskową stosuje się niemal wyłącznie w przypadku amputacji kończyny lub wtedy, gdy inne sposoby tamowania krwotoku zawiodą. </a:t>
            </a:r>
            <a:endParaRPr lang="pl-PL" sz="1600" b="0" strike="noStrike" spc="-1">
              <a:latin typeface="Arial"/>
            </a:endParaRPr>
          </a:p>
          <a:p>
            <a:pPr>
              <a:lnSpc>
                <a:spcPct val="150000"/>
              </a:lnSpc>
              <a:spcBef>
                <a:spcPts val="320"/>
              </a:spcBef>
            </a:pPr>
            <a:r>
              <a:rPr lang="pl-PL" sz="1600" b="0" strike="noStrike" spc="-1">
                <a:solidFill>
                  <a:srgbClr val="105A5B"/>
                </a:solidFill>
                <a:latin typeface="Microsoft Sans Serif"/>
                <a:ea typeface="DejaVu Sans"/>
              </a:rPr>
              <a:t>Można ją zastosować na ramieniu lub udzie. Z chwilą jej założenia odcinamy całkowicie dopływ krwi do kończyny. Taśma użyta jako opaska powinna mieć szerokość kilku cm (najlepiej około 10). Nie wolno stosować cienkich drutów, sznurów, gdyż mogą one nieodwracalnie uszkodzić naczynia i nerwy.</a:t>
            </a:r>
            <a:endParaRPr lang="pl-PL" sz="1600" b="0" strike="noStrike" spc="-1">
              <a:latin typeface="Arial"/>
            </a:endParaRPr>
          </a:p>
          <a:p>
            <a:pPr>
              <a:lnSpc>
                <a:spcPct val="150000"/>
              </a:lnSpc>
              <a:spcBef>
                <a:spcPts val="320"/>
              </a:spcBef>
            </a:pPr>
            <a:r>
              <a:rPr lang="pl-PL" sz="1600" b="0" strike="noStrike" spc="-1">
                <a:solidFill>
                  <a:srgbClr val="105A5B"/>
                </a:solidFill>
                <a:latin typeface="Microsoft Sans Serif"/>
                <a:ea typeface="DejaVu Sans"/>
              </a:rPr>
              <a:t>W każdym przypadku zaciśnięcia kończyny opaską należy odnotować dokładny czas wykonania tej czynności. Notatkę taką umieszcza się na ubraniu rannego. Zaciśnięcie całkowicie zamyka dopływ krwi i tlenu, powoduje gromadzenie się toksycznych substancji przemiany materii, doprowadzając do uszkodzenia tkanek. Gdy po długotrwałym uciśnięciu następuje uwolnienie opaski, trujące substancje nagle dostają się do organizmu, wywołując ciężką reakcję ogólną.</a:t>
            </a:r>
            <a:endParaRPr lang="pl-PL" sz="1600" b="0" strike="noStrike" spc="-1">
              <a:latin typeface="Arial"/>
            </a:endParaRPr>
          </a:p>
          <a:p>
            <a:pPr>
              <a:lnSpc>
                <a:spcPct val="150000"/>
              </a:lnSpc>
              <a:spcBef>
                <a:spcPts val="400"/>
              </a:spcBef>
            </a:pPr>
            <a:endParaRPr lang="pl-PL" sz="16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CustomShape 1"/>
          <p:cNvSpPr/>
          <p:nvPr/>
        </p:nvSpPr>
        <p:spPr>
          <a:xfrm>
            <a:off x="914400" y="2249640"/>
            <a:ext cx="7313400" cy="4606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50000"/>
              </a:lnSpc>
              <a:spcBef>
                <a:spcPts val="400"/>
              </a:spcBef>
            </a:pPr>
            <a:r>
              <a:rPr lang="pl-PL" sz="2000" b="1" strike="noStrike" spc="-1">
                <a:solidFill>
                  <a:srgbClr val="105A5B"/>
                </a:solidFill>
                <a:latin typeface="Microsoft Sans Serif"/>
                <a:ea typeface="DejaVu Sans"/>
              </a:rPr>
              <a:t>Zaopatrzenie krwotoku zewnętrznego – rany powierzchowne</a:t>
            </a:r>
            <a:endParaRPr lang="pl-PL" sz="2000" b="0" strike="noStrike" spc="-1">
              <a:latin typeface="Arial"/>
            </a:endParaRPr>
          </a:p>
          <a:p>
            <a:pPr>
              <a:lnSpc>
                <a:spcPct val="150000"/>
              </a:lnSpc>
              <a:spcBef>
                <a:spcPts val="400"/>
              </a:spcBef>
            </a:pPr>
            <a:r>
              <a:rPr lang="pl-PL" sz="2000" b="0" strike="noStrike" spc="-1">
                <a:solidFill>
                  <a:srgbClr val="105A5B"/>
                </a:solidFill>
                <a:latin typeface="Microsoft Sans Serif"/>
                <a:ea typeface="DejaVu Sans"/>
              </a:rPr>
              <a:t>Powierzchowne rany i otarcia powinny być płukane dużą ilością ciepłej wody pitnej lub wodą bez mydła aż do wypłukania wszystkich ciał obcych. </a:t>
            </a:r>
            <a:endParaRPr lang="pl-PL" sz="2000" b="0" strike="noStrike" spc="-1">
              <a:latin typeface="Arial"/>
            </a:endParaRPr>
          </a:p>
          <a:p>
            <a:pPr>
              <a:lnSpc>
                <a:spcPct val="150000"/>
              </a:lnSpc>
              <a:spcBef>
                <a:spcPts val="400"/>
              </a:spcBef>
            </a:pPr>
            <a:r>
              <a:rPr lang="pl-PL" sz="2000" b="0" strike="noStrike" spc="-1">
                <a:solidFill>
                  <a:srgbClr val="105A5B"/>
                </a:solidFill>
                <a:latin typeface="Microsoft Sans Serif"/>
                <a:ea typeface="DejaVu Sans"/>
              </a:rPr>
              <a:t>Proces gojenia rany jest szybszy i częściej przebiega bez infekcji, jeśli ranę pokryto maścią lub kremem z antybiotykiem i zamknięto szczelnym opatrunkiem. </a:t>
            </a:r>
            <a:endParaRPr lang="pl-PL" sz="2000" b="0" strike="noStrike" spc="-1">
              <a:latin typeface="Arial"/>
            </a:endParaRPr>
          </a:p>
          <a:p>
            <a:pPr>
              <a:lnSpc>
                <a:spcPct val="150000"/>
              </a:lnSpc>
              <a:spcBef>
                <a:spcPts val="400"/>
              </a:spcBef>
            </a:pPr>
            <a:endParaRPr lang="pl-PL" sz="20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CustomShape 1"/>
          <p:cNvSpPr/>
          <p:nvPr/>
        </p:nvSpPr>
        <p:spPr>
          <a:xfrm>
            <a:off x="914400" y="1340640"/>
            <a:ext cx="7313400" cy="5515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spcBef>
                <a:spcPts val="641"/>
              </a:spcBef>
            </a:pPr>
            <a:r>
              <a:rPr lang="pl-PL" sz="2000" b="1" strike="noStrike" spc="-1">
                <a:solidFill>
                  <a:srgbClr val="105A5B"/>
                </a:solidFill>
                <a:latin typeface="Microsoft Sans Serif"/>
                <a:ea typeface="DejaVu Sans"/>
              </a:rPr>
              <a:t>Krwotok z nosa: </a:t>
            </a:r>
            <a:r>
              <a:rPr lang="pl-PL" sz="3200" b="1" strike="noStrike" spc="-1">
                <a:solidFill>
                  <a:srgbClr val="105A5B"/>
                </a:solidFill>
                <a:latin typeface="Microsoft Sans Serif"/>
                <a:ea typeface="DejaVu Sans"/>
              </a:rPr>
              <a:t> </a:t>
            </a:r>
            <a:endParaRPr lang="pl-PL" sz="3200" b="0" strike="noStrike" spc="-1">
              <a:latin typeface="Arial"/>
            </a:endParaRPr>
          </a:p>
          <a:p>
            <a:pPr marL="514440" indent="-512640">
              <a:lnSpc>
                <a:spcPct val="100000"/>
              </a:lnSpc>
              <a:spcBef>
                <a:spcPts val="400"/>
              </a:spcBef>
              <a:buClr>
                <a:srgbClr val="105A5B"/>
              </a:buClr>
              <a:buFont typeface="Microsoft Sans Serif"/>
              <a:buAutoNum type="arabicPeriod"/>
            </a:pPr>
            <a:r>
              <a:rPr lang="pl-PL" sz="2000" b="0" strike="noStrike" spc="-1">
                <a:solidFill>
                  <a:srgbClr val="105A5B"/>
                </a:solidFill>
                <a:latin typeface="Microsoft Sans Serif"/>
                <a:ea typeface="DejaVu Sans"/>
              </a:rPr>
              <a:t>pochyl poszkodowanego do przodu</a:t>
            </a:r>
            <a:endParaRPr lang="pl-PL" sz="2000" b="0" strike="noStrike" spc="-1">
              <a:latin typeface="Arial"/>
            </a:endParaRPr>
          </a:p>
          <a:p>
            <a:pPr marL="514440" indent="-512640">
              <a:lnSpc>
                <a:spcPct val="100000"/>
              </a:lnSpc>
              <a:spcBef>
                <a:spcPts val="400"/>
              </a:spcBef>
              <a:buClr>
                <a:srgbClr val="105A5B"/>
              </a:buClr>
              <a:buFont typeface="Microsoft Sans Serif"/>
              <a:buAutoNum type="arabicPeriod"/>
            </a:pPr>
            <a:r>
              <a:rPr lang="pl-PL" sz="2000" b="0" strike="noStrike" spc="-1">
                <a:solidFill>
                  <a:srgbClr val="105A5B"/>
                </a:solidFill>
                <a:latin typeface="Microsoft Sans Serif"/>
                <a:ea typeface="DejaVu Sans"/>
              </a:rPr>
              <a:t>krew z nosa powinna swobodnie wypływać</a:t>
            </a:r>
            <a:endParaRPr lang="pl-PL" sz="2000" b="0" strike="noStrike" spc="-1">
              <a:latin typeface="Arial"/>
            </a:endParaRPr>
          </a:p>
          <a:p>
            <a:pPr marL="514440" indent="-512640">
              <a:lnSpc>
                <a:spcPct val="100000"/>
              </a:lnSpc>
              <a:spcBef>
                <a:spcPts val="400"/>
              </a:spcBef>
              <a:buClr>
                <a:srgbClr val="105A5B"/>
              </a:buClr>
              <a:buFont typeface="Microsoft Sans Serif"/>
              <a:buAutoNum type="arabicPeriod"/>
            </a:pPr>
            <a:r>
              <a:rPr lang="pl-PL" sz="2000" b="0" strike="noStrike" spc="-1">
                <a:solidFill>
                  <a:srgbClr val="105A5B"/>
                </a:solidFill>
                <a:latin typeface="Microsoft Sans Serif"/>
                <a:ea typeface="DejaVu Sans"/>
              </a:rPr>
              <a:t>gdy krew pojawia się w ustach poproś o jej wyplucie</a:t>
            </a:r>
            <a:endParaRPr lang="pl-PL" sz="2000" b="0" strike="noStrike" spc="-1">
              <a:latin typeface="Arial"/>
            </a:endParaRPr>
          </a:p>
          <a:p>
            <a:pPr marL="514440" indent="-512640">
              <a:lnSpc>
                <a:spcPct val="100000"/>
              </a:lnSpc>
              <a:spcBef>
                <a:spcPts val="400"/>
              </a:spcBef>
              <a:buClr>
                <a:srgbClr val="105A5B"/>
              </a:buClr>
              <a:buFont typeface="Microsoft Sans Serif"/>
              <a:buAutoNum type="arabicPeriod"/>
            </a:pPr>
            <a:r>
              <a:rPr lang="pl-PL" sz="2000" b="0" strike="noStrike" spc="-1">
                <a:solidFill>
                  <a:srgbClr val="105A5B"/>
                </a:solidFill>
                <a:latin typeface="Microsoft Sans Serif"/>
                <a:ea typeface="DejaVu Sans"/>
              </a:rPr>
              <a:t>zrób zimny okład na czoło i szyję</a:t>
            </a:r>
            <a:endParaRPr lang="pl-PL" sz="2000" b="0" strike="noStrike" spc="-1">
              <a:latin typeface="Arial"/>
            </a:endParaRPr>
          </a:p>
          <a:p>
            <a:pPr marL="514440" indent="-512640">
              <a:lnSpc>
                <a:spcPct val="100000"/>
              </a:lnSpc>
              <a:spcBef>
                <a:spcPts val="400"/>
              </a:spcBef>
              <a:buClr>
                <a:srgbClr val="105A5B"/>
              </a:buClr>
              <a:buFont typeface="Microsoft Sans Serif"/>
              <a:buAutoNum type="arabicPeriod"/>
            </a:pPr>
            <a:r>
              <a:rPr lang="pl-PL" sz="2000" b="0" strike="noStrike" spc="-1">
                <a:solidFill>
                  <a:srgbClr val="105A5B"/>
                </a:solidFill>
                <a:latin typeface="Microsoft Sans Serif"/>
                <a:ea typeface="DejaVu Sans"/>
              </a:rPr>
              <a:t>gdy krwotok nie ustępuje po 15 minutach, wezwij karetkę</a:t>
            </a:r>
            <a:endParaRPr lang="pl-PL" sz="2000" b="0" strike="noStrike" spc="-1">
              <a:latin typeface="Arial"/>
            </a:endParaRPr>
          </a:p>
          <a:p>
            <a:pPr>
              <a:lnSpc>
                <a:spcPct val="100000"/>
              </a:lnSpc>
              <a:spcBef>
                <a:spcPts val="400"/>
              </a:spcBef>
            </a:pPr>
            <a:endParaRPr lang="pl-PL" sz="2000" b="0" strike="noStrike" spc="-1">
              <a:latin typeface="Arial"/>
            </a:endParaRPr>
          </a:p>
          <a:p>
            <a:pPr>
              <a:lnSpc>
                <a:spcPct val="100000"/>
              </a:lnSpc>
              <a:spcBef>
                <a:spcPts val="400"/>
              </a:spcBef>
            </a:pPr>
            <a:r>
              <a:rPr lang="pl-PL" sz="2000" b="1" strike="noStrike" spc="-1">
                <a:solidFill>
                  <a:srgbClr val="105A5B"/>
                </a:solidFill>
                <a:latin typeface="Microsoft Sans Serif"/>
                <a:ea typeface="DejaVu Sans"/>
              </a:rPr>
              <a:t>Krwawienie z pękniętego żylaka: </a:t>
            </a:r>
            <a:endParaRPr lang="pl-PL" sz="2000" b="0" strike="noStrike" spc="-1">
              <a:latin typeface="Arial"/>
            </a:endParaRPr>
          </a:p>
          <a:p>
            <a:pPr>
              <a:lnSpc>
                <a:spcPct val="150000"/>
              </a:lnSpc>
              <a:spcBef>
                <a:spcPts val="400"/>
              </a:spcBef>
            </a:pPr>
            <a:r>
              <a:rPr lang="pl-PL" sz="2000" b="0" strike="noStrike" spc="-1">
                <a:solidFill>
                  <a:srgbClr val="105A5B"/>
                </a:solidFill>
                <a:latin typeface="Microsoft Sans Serif"/>
                <a:ea typeface="DejaVu Sans"/>
              </a:rPr>
              <a:t>Do uszkodzenia żylaka może dojść samoistnie lub z powodu urazu. Dochodzi wtedy do bardzo obfitego krwawienia, jednak sam obraz sytuacji zwykle jest gorszy niż jego skutki. Krwawienie tamuje się unosząc kończynę i nakładając opatrunek uciskowy.</a:t>
            </a:r>
            <a:endParaRPr lang="pl-PL" sz="2000" b="0" strike="noStrike" spc="-1">
              <a:latin typeface="Arial"/>
            </a:endParaRPr>
          </a:p>
          <a:p>
            <a:pPr>
              <a:lnSpc>
                <a:spcPct val="100000"/>
              </a:lnSpc>
              <a:spcBef>
                <a:spcPts val="400"/>
              </a:spcBef>
            </a:pPr>
            <a:endParaRPr lang="pl-PL" sz="20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CustomShape 1"/>
          <p:cNvSpPr/>
          <p:nvPr/>
        </p:nvSpPr>
        <p:spPr>
          <a:xfrm>
            <a:off x="1907640" y="0"/>
            <a:ext cx="6932520" cy="68562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50000"/>
              </a:lnSpc>
              <a:spcBef>
                <a:spcPts val="300"/>
              </a:spcBef>
            </a:pPr>
            <a:r>
              <a:rPr lang="pl-PL" sz="1500" b="1" strike="noStrike" spc="-1">
                <a:solidFill>
                  <a:srgbClr val="105A5B"/>
                </a:solidFill>
                <a:latin typeface="Microsoft Sans Serif"/>
                <a:ea typeface="DejaVu Sans"/>
              </a:rPr>
              <a:t>Krwawienie u ofiar wypadku: </a:t>
            </a:r>
            <a:endParaRPr lang="pl-PL" sz="1500" b="0" strike="noStrike" spc="-1">
              <a:latin typeface="Arial"/>
            </a:endParaRPr>
          </a:p>
          <a:p>
            <a:pPr>
              <a:lnSpc>
                <a:spcPct val="150000"/>
              </a:lnSpc>
              <a:spcBef>
                <a:spcPts val="300"/>
              </a:spcBef>
            </a:pPr>
            <a:r>
              <a:rPr lang="pl-PL" sz="1500" b="0" strike="noStrike" spc="-1">
                <a:solidFill>
                  <a:srgbClr val="105A5B"/>
                </a:solidFill>
                <a:latin typeface="Microsoft Sans Serif"/>
                <a:ea typeface="DejaVu Sans"/>
              </a:rPr>
              <a:t>Jeżeli mamy do czynienia z ofiarą wypadku, u której doszło do wycieku krwi z nosa i ucha nie wolno blokować jej odpływu, gdyż gromadząc się powoduje ona wzrost ciśnienia wewnątrz czaszki. Poza tym swobodne spływanie krwi utrudnia przenikanie bakterii do wnętrza czaszki.</a:t>
            </a:r>
            <a:endParaRPr lang="pl-PL" sz="1500" b="0" strike="noStrike" spc="-1">
              <a:latin typeface="Arial"/>
            </a:endParaRPr>
          </a:p>
          <a:p>
            <a:pPr>
              <a:lnSpc>
                <a:spcPct val="150000"/>
              </a:lnSpc>
              <a:spcBef>
                <a:spcPts val="300"/>
              </a:spcBef>
            </a:pPr>
            <a:r>
              <a:rPr lang="pl-PL" sz="1500" b="0" strike="noStrike" spc="-1">
                <a:solidFill>
                  <a:srgbClr val="105A5B"/>
                </a:solidFill>
                <a:latin typeface="Microsoft Sans Serif"/>
                <a:ea typeface="DejaVu Sans"/>
              </a:rPr>
              <a:t>U ofiar wypadków często dochodzi do krwawienia do jam ciała </a:t>
            </a:r>
            <a:r>
              <a:rPr lang="pl-PL" sz="1500" b="1" strike="noStrike" spc="-1">
                <a:solidFill>
                  <a:srgbClr val="105A5B"/>
                </a:solidFill>
                <a:latin typeface="Microsoft Sans Serif"/>
                <a:ea typeface="DejaVu Sans"/>
              </a:rPr>
              <a:t>(krwotok wewnętrzny)</a:t>
            </a:r>
            <a:r>
              <a:rPr lang="pl-PL" sz="1500" b="0" strike="noStrike" spc="-1">
                <a:solidFill>
                  <a:srgbClr val="105A5B"/>
                </a:solidFill>
                <a:latin typeface="Microsoft Sans Serif"/>
                <a:ea typeface="DejaVu Sans"/>
              </a:rPr>
              <a:t>.</a:t>
            </a:r>
            <a:endParaRPr lang="pl-PL" sz="1500" b="0" strike="noStrike" spc="-1">
              <a:latin typeface="Arial"/>
            </a:endParaRPr>
          </a:p>
          <a:p>
            <a:pPr>
              <a:lnSpc>
                <a:spcPct val="150000"/>
              </a:lnSpc>
              <a:spcBef>
                <a:spcPts val="300"/>
              </a:spcBef>
            </a:pPr>
            <a:r>
              <a:rPr lang="pl-PL" sz="1500" b="0" strike="noStrike" spc="-1">
                <a:solidFill>
                  <a:srgbClr val="105A5B"/>
                </a:solidFill>
                <a:latin typeface="Microsoft Sans Serif"/>
                <a:ea typeface="DejaVu Sans"/>
              </a:rPr>
              <a:t>Objawy, które sugerują krwotok wewnętrzny to:</a:t>
            </a:r>
            <a:endParaRPr lang="pl-PL" sz="1500" b="0" strike="noStrike" spc="-1">
              <a:latin typeface="Arial"/>
            </a:endParaRPr>
          </a:p>
          <a:p>
            <a:pPr>
              <a:lnSpc>
                <a:spcPct val="150000"/>
              </a:lnSpc>
              <a:spcBef>
                <a:spcPts val="300"/>
              </a:spcBef>
            </a:pPr>
            <a:r>
              <a:rPr lang="pl-PL" sz="1500" b="0" strike="noStrike" spc="-1">
                <a:solidFill>
                  <a:srgbClr val="105A5B"/>
                </a:solidFill>
                <a:latin typeface="Microsoft Sans Serif"/>
                <a:ea typeface="DejaVu Sans"/>
              </a:rPr>
              <a:t>1. objawy wstrząsu: szybkie tętno, niskie ciśnienie krwi, zimny pot, zblednięcie, oziębienie,</a:t>
            </a:r>
            <a:endParaRPr lang="pl-PL" sz="1500" b="0" strike="noStrike" spc="-1">
              <a:latin typeface="Arial"/>
            </a:endParaRPr>
          </a:p>
          <a:p>
            <a:pPr>
              <a:lnSpc>
                <a:spcPct val="150000"/>
              </a:lnSpc>
              <a:spcBef>
                <a:spcPts val="300"/>
              </a:spcBef>
            </a:pPr>
            <a:r>
              <a:rPr lang="pl-PL" sz="1500" b="0" strike="noStrike" spc="-1">
                <a:solidFill>
                  <a:srgbClr val="105A5B"/>
                </a:solidFill>
                <a:latin typeface="Microsoft Sans Serif"/>
                <a:ea typeface="DejaVu Sans"/>
              </a:rPr>
              <a:t>2. utrudnienie oddychania w przypadku krwawienia do klatki piersiowej.</a:t>
            </a:r>
            <a:endParaRPr lang="pl-PL" sz="1500" b="0" strike="noStrike" spc="-1">
              <a:latin typeface="Arial"/>
            </a:endParaRPr>
          </a:p>
          <a:p>
            <a:pPr>
              <a:lnSpc>
                <a:spcPct val="150000"/>
              </a:lnSpc>
              <a:spcBef>
                <a:spcPts val="300"/>
              </a:spcBef>
            </a:pPr>
            <a:r>
              <a:rPr lang="pl-PL" sz="1500" b="0" strike="noStrike" spc="-1">
                <a:solidFill>
                  <a:srgbClr val="105A5B"/>
                </a:solidFill>
                <a:latin typeface="Microsoft Sans Serif"/>
                <a:ea typeface="DejaVu Sans"/>
              </a:rPr>
              <a:t>Pomoc doraźna w takiej sytuacji ma ograniczoną rolę. Nie należy podawać niczego do jedzenia ani picia. Rannego trzeba w miarę możliwości unieruchomić, jeżeli jest przytomny, ułożyć na wznak, ewentualnie w pozycji przeciwwstrząsowej ( z uniesionymi kończynami). Nieprzytomnego układamy w pozycji bocznej ustalonej. Zapewniamy poszkodowanemu komfort termiczny. Konieczny jest natychmiastowy transport do szpitala! Rannemu nie wolno pozwolić chodzić, gdyż może dojść do nagłego zatrzymania krążenia. Transport chorego z krwotokiem musi odbywać się na leżąco!</a:t>
            </a:r>
            <a:endParaRPr lang="pl-PL" sz="1500" b="0" strike="noStrike" spc="-1">
              <a:latin typeface="Arial"/>
            </a:endParaRPr>
          </a:p>
          <a:p>
            <a:pPr>
              <a:lnSpc>
                <a:spcPct val="150000"/>
              </a:lnSpc>
              <a:spcBef>
                <a:spcPts val="400"/>
              </a:spcBef>
            </a:pPr>
            <a:endParaRPr lang="pl-PL" sz="15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CustomShape 1"/>
          <p:cNvSpPr/>
          <p:nvPr/>
        </p:nvSpPr>
        <p:spPr>
          <a:xfrm>
            <a:off x="4572000" y="1340640"/>
            <a:ext cx="4646520" cy="1158480"/>
          </a:xfrm>
          <a:prstGeom prst="rect">
            <a:avLst/>
          </a:prstGeom>
          <a:noFill/>
          <a:ln>
            <a:noFill/>
          </a:ln>
          <a:effectLst>
            <a:outerShdw>
              <a:srgbClr val="105A5B"/>
            </a:outerShdw>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t/>
            </a:r>
            <a:br/>
            <a:r>
              <a:rPr lang="pl-PL" sz="3600" b="0" strike="noStrike" spc="-1">
                <a:solidFill>
                  <a:srgbClr val="105A5B"/>
                </a:solidFill>
                <a:latin typeface="Microsoft Sans Serif"/>
                <a:ea typeface="DejaVu Sans"/>
              </a:rPr>
              <a:t>Dziękuję za uwagę </a:t>
            </a:r>
            <a:endParaRPr lang="pl-PL" sz="36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D4D4D"/>
      </a:dk2>
      <a:lt2>
        <a:srgbClr val="105A5B"/>
      </a:lt2>
      <a:accent1>
        <a:srgbClr val="167C7E"/>
      </a:accent1>
      <a:accent2>
        <a:srgbClr val="1C9495"/>
      </a:accent2>
      <a:accent3>
        <a:srgbClr val="FFFFFF"/>
      </a:accent3>
      <a:accent4>
        <a:srgbClr val="404040"/>
      </a:accent4>
      <a:accent5>
        <a:srgbClr val="ABBFC0"/>
      </a:accent5>
      <a:accent6>
        <a:srgbClr val="188687"/>
      </a:accent6>
      <a:hlink>
        <a:srgbClr val="28ACB0"/>
      </a:hlink>
      <a:folHlink>
        <a:srgbClr val="DDDDD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D4D4D"/>
      </a:dk2>
      <a:lt2>
        <a:srgbClr val="105A5B"/>
      </a:lt2>
      <a:accent1>
        <a:srgbClr val="167C7E"/>
      </a:accent1>
      <a:accent2>
        <a:srgbClr val="1C9495"/>
      </a:accent2>
      <a:accent3>
        <a:srgbClr val="FFFFFF"/>
      </a:accent3>
      <a:accent4>
        <a:srgbClr val="404040"/>
      </a:accent4>
      <a:accent5>
        <a:srgbClr val="ABBFC0"/>
      </a:accent5>
      <a:accent6>
        <a:srgbClr val="188687"/>
      </a:accent6>
      <a:hlink>
        <a:srgbClr val="28ACB0"/>
      </a:hlink>
      <a:folHlink>
        <a:srgbClr val="DDDDD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D4D4D"/>
      </a:dk2>
      <a:lt2>
        <a:srgbClr val="105A5B"/>
      </a:lt2>
      <a:accent1>
        <a:srgbClr val="167C7E"/>
      </a:accent1>
      <a:accent2>
        <a:srgbClr val="1C9495"/>
      </a:accent2>
      <a:accent3>
        <a:srgbClr val="FFFFFF"/>
      </a:accent3>
      <a:accent4>
        <a:srgbClr val="404040"/>
      </a:accent4>
      <a:accent5>
        <a:srgbClr val="ABBFC0"/>
      </a:accent5>
      <a:accent6>
        <a:srgbClr val="188687"/>
      </a:accent6>
      <a:hlink>
        <a:srgbClr val="28ACB0"/>
      </a:hlink>
      <a:folHlink>
        <a:srgbClr val="DDDDD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powerpoint-template</Template>
  <TotalTime>262</TotalTime>
  <Words>1184</Words>
  <Application>Microsoft Office PowerPoint</Application>
  <PresentationFormat>Pokaz na ekranie (4:3)</PresentationFormat>
  <Paragraphs>85</Paragraphs>
  <Slides>16</Slides>
  <Notes>10</Notes>
  <HiddenSlides>0</HiddenSlides>
  <MMClips>0</MMClips>
  <ScaleCrop>false</ScaleCrop>
  <HeadingPairs>
    <vt:vector size="8" baseType="variant">
      <vt:variant>
        <vt:lpstr>Używane czcionki</vt:lpstr>
      </vt:variant>
      <vt:variant>
        <vt:i4>8</vt:i4>
      </vt:variant>
      <vt:variant>
        <vt:lpstr>Motyw</vt:lpstr>
      </vt:variant>
      <vt:variant>
        <vt:i4>2</vt:i4>
      </vt:variant>
      <vt:variant>
        <vt:lpstr>Osadzone serwery OLE</vt:lpstr>
      </vt:variant>
      <vt:variant>
        <vt:i4>1</vt:i4>
      </vt:variant>
      <vt:variant>
        <vt:lpstr>Tytuły slajdów</vt:lpstr>
      </vt:variant>
      <vt:variant>
        <vt:i4>16</vt:i4>
      </vt:variant>
    </vt:vector>
  </HeadingPairs>
  <TitlesOfParts>
    <vt:vector size="27" baseType="lpstr">
      <vt:lpstr>Microsoft YaHei</vt:lpstr>
      <vt:lpstr>Arial</vt:lpstr>
      <vt:lpstr>DejaVu Sans</vt:lpstr>
      <vt:lpstr>굴림</vt:lpstr>
      <vt:lpstr>Microsoft Sans Serif</vt:lpstr>
      <vt:lpstr>Symbol</vt:lpstr>
      <vt:lpstr>Times New Roman</vt:lpstr>
      <vt:lpstr>Wingdings</vt:lpstr>
      <vt:lpstr>Office Theme</vt:lpstr>
      <vt:lpstr>Office Theme</vt:lpstr>
      <vt:lpstr>Dokument programu Microsoft Word</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Templates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Rodzaje krwotoków i ich charakterystyka.</dc:title>
  <dc:subject/>
  <dc:creator>Sabi Lechman</dc:creator>
  <dc:description/>
  <cp:lastModifiedBy>Pichowicz Anna</cp:lastModifiedBy>
  <cp:revision>33</cp:revision>
  <dcterms:created xsi:type="dcterms:W3CDTF">2020-04-13T12:05:21Z</dcterms:created>
  <dcterms:modified xsi:type="dcterms:W3CDTF">2020-06-03T12:48:47Z</dcterms:modified>
  <dc:language>pl-PL</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Company">
    <vt:lpwstr>Templates</vt:lpwstr>
  </property>
  <property fmtid="{D5CDD505-2E9C-101B-9397-08002B2CF9AE}" pid="4" name="HiddenSlides">
    <vt:i4>0</vt:i4>
  </property>
  <property fmtid="{D5CDD505-2E9C-101B-9397-08002B2CF9AE}" pid="5" name="HyperlinksChanged">
    <vt:bool>false</vt:bool>
  </property>
  <property fmtid="{D5CDD505-2E9C-101B-9397-08002B2CF9AE}" pid="6" name="LinksUpToDate">
    <vt:bool>false</vt:bool>
  </property>
  <property fmtid="{D5CDD505-2E9C-101B-9397-08002B2CF9AE}" pid="7" name="MMClips">
    <vt:i4>0</vt:i4>
  </property>
  <property fmtid="{D5CDD505-2E9C-101B-9397-08002B2CF9AE}" pid="8" name="Notes">
    <vt:i4>10</vt:i4>
  </property>
  <property fmtid="{D5CDD505-2E9C-101B-9397-08002B2CF9AE}" pid="9" name="PresentationFormat">
    <vt:lpwstr>Pokaz na ekranie (4:3)</vt:lpwstr>
  </property>
  <property fmtid="{D5CDD505-2E9C-101B-9397-08002B2CF9AE}" pid="10" name="ScaleCrop">
    <vt:bool>false</vt:bool>
  </property>
  <property fmtid="{D5CDD505-2E9C-101B-9397-08002B2CF9AE}" pid="11" name="ShareDoc">
    <vt:bool>false</vt:bool>
  </property>
  <property fmtid="{D5CDD505-2E9C-101B-9397-08002B2CF9AE}" pid="12" name="Slides">
    <vt:i4>16</vt:i4>
  </property>
</Properties>
</file>