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9144000" cy="5143500" type="screen16x9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3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04840"/>
            <a:ext cx="8228520" cy="3983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57200" y="276120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23928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2136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23928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2136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04840"/>
            <a:ext cx="8228520" cy="3983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276120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23928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2136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45720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323928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602136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457200" y="204840"/>
            <a:ext cx="8228520" cy="3983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57200" y="276120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23928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2136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45720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23928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02136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ubTitle"/>
          </p:nvPr>
        </p:nvSpPr>
        <p:spPr>
          <a:xfrm>
            <a:off x="457200" y="204840"/>
            <a:ext cx="8228520" cy="3983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457200" y="276120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323928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602136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body"/>
          </p:nvPr>
        </p:nvSpPr>
        <p:spPr>
          <a:xfrm>
            <a:off x="45720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9" name="PlaceHolder 6"/>
          <p:cNvSpPr>
            <a:spLocks noGrp="1"/>
          </p:cNvSpPr>
          <p:nvPr>
            <p:ph type="body"/>
          </p:nvPr>
        </p:nvSpPr>
        <p:spPr>
          <a:xfrm>
            <a:off x="323928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60" name="PlaceHolder 7"/>
          <p:cNvSpPr>
            <a:spLocks noGrp="1"/>
          </p:cNvSpPr>
          <p:nvPr>
            <p:ph type="body"/>
          </p:nvPr>
        </p:nvSpPr>
        <p:spPr>
          <a:xfrm>
            <a:off x="602136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457200" y="204840"/>
            <a:ext cx="8228520" cy="3983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457200" y="2761200"/>
            <a:ext cx="822852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body"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body"/>
          </p:nvPr>
        </p:nvSpPr>
        <p:spPr>
          <a:xfrm>
            <a:off x="323928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 type="body"/>
          </p:nvPr>
        </p:nvSpPr>
        <p:spPr>
          <a:xfrm>
            <a:off x="6021360" y="120348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 type="body"/>
          </p:nvPr>
        </p:nvSpPr>
        <p:spPr>
          <a:xfrm>
            <a:off x="45720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 type="body"/>
          </p:nvPr>
        </p:nvSpPr>
        <p:spPr>
          <a:xfrm>
            <a:off x="323928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 type="body"/>
          </p:nvPr>
        </p:nvSpPr>
        <p:spPr>
          <a:xfrm>
            <a:off x="6021360" y="2761200"/>
            <a:ext cx="2649240" cy="142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/>
          <p:nvPr/>
        </p:nvPicPr>
        <p:blipFill>
          <a:blip r:embed="rId14"/>
          <a:stretch/>
        </p:blipFill>
        <p:spPr>
          <a:xfrm>
            <a:off x="0" y="0"/>
            <a:ext cx="9143280" cy="5142960"/>
          </a:xfrm>
          <a:prstGeom prst="rect">
            <a:avLst/>
          </a:prstGeom>
          <a:ln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l-PL" sz="4400" b="0" strike="noStrike" spc="-1">
                <a:latin typeface="Arial"/>
              </a:rPr>
              <a:t>Kliknij, aby edytować format tekstu tytułu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/>
          <p:cNvPicPr/>
          <p:nvPr/>
        </p:nvPicPr>
        <p:blipFill>
          <a:blip r:embed="rId14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l-PL" sz="4400" b="0" strike="noStrike" spc="-1">
                <a:latin typeface="Arial"/>
              </a:rPr>
              <a:t>Kliknij, aby edytować format tekstu tytułu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Obraz 77"/>
          <p:cNvPicPr/>
          <p:nvPr/>
        </p:nvPicPr>
        <p:blipFill>
          <a:blip r:embed="rId14"/>
          <a:stretch/>
        </p:blipFill>
        <p:spPr>
          <a:xfrm>
            <a:off x="0" y="0"/>
            <a:ext cx="9143280" cy="5142960"/>
          </a:xfrm>
          <a:prstGeom prst="rect">
            <a:avLst/>
          </a:prstGeom>
          <a:ln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pl-PL" sz="1800" b="0" strike="noStrike" spc="-1">
                <a:latin typeface="Arial"/>
              </a:rPr>
              <a:t>Kliknij, aby edytować format tekstu tytułu</a:t>
            </a: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0" y="4800600"/>
            <a:ext cx="9143640" cy="342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8" name="CustomShape 2"/>
          <p:cNvSpPr/>
          <p:nvPr/>
        </p:nvSpPr>
        <p:spPr>
          <a:xfrm>
            <a:off x="0" y="4750560"/>
            <a:ext cx="9143640" cy="49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9" name="Line 3"/>
          <p:cNvSpPr/>
          <p:nvPr/>
        </p:nvSpPr>
        <p:spPr>
          <a:xfrm>
            <a:off x="894960" y="1303200"/>
            <a:ext cx="7475400" cy="0"/>
          </a:xfrm>
          <a:prstGeom prst="line">
            <a:avLst/>
          </a:prstGeom>
          <a:ln w="648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0" name="PlaceHolder 4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3440" cy="108792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85000"/>
              </a:lnSpc>
            </a:pPr>
            <a:r>
              <a:rPr lang="en-US" sz="4800" b="0" strike="noStrike" spc="-52">
                <a:solidFill>
                  <a:srgbClr val="404040"/>
                </a:solidFill>
                <a:latin typeface="Calibri Light"/>
              </a:rPr>
              <a:t>Kliknij, aby edytować styl</a:t>
            </a:r>
            <a:endParaRPr lang="en-US" sz="4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822960" y="1384200"/>
            <a:ext cx="7543440" cy="3017520"/>
          </a:xfrm>
          <a:prstGeom prst="rect">
            <a:avLst/>
          </a:prstGeom>
        </p:spPr>
        <p:txBody>
          <a:bodyPr lIns="0" rIns="0">
            <a:noAutofit/>
          </a:bodyPr>
          <a:lstStyle/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en-US" sz="2000" b="0" strike="noStrike" spc="-1">
                <a:solidFill>
                  <a:srgbClr val="404040"/>
                </a:solidFill>
                <a:latin typeface="Calibri"/>
              </a:rPr>
              <a:t>Edytuj style wzorca tekstu</a:t>
            </a:r>
          </a:p>
          <a:p>
            <a:pPr marL="384120" lvl="1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lang="en-US" sz="1800" b="0" strike="noStrike" spc="-1">
                <a:solidFill>
                  <a:srgbClr val="404040"/>
                </a:solidFill>
                <a:latin typeface="Calibri"/>
              </a:rPr>
              <a:t>Drugi poziom</a:t>
            </a:r>
          </a:p>
          <a:p>
            <a:pPr marL="567000" lvl="2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lang="en-US" sz="1400" b="0" strike="noStrike" spc="-1">
                <a:solidFill>
                  <a:srgbClr val="404040"/>
                </a:solidFill>
                <a:latin typeface="Calibri"/>
              </a:rPr>
              <a:t>Trzeci poziom</a:t>
            </a:r>
          </a:p>
          <a:p>
            <a:pPr marL="749880" lvl="3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lang="en-US" sz="1400" b="0" strike="noStrike" spc="-1">
                <a:solidFill>
                  <a:srgbClr val="404040"/>
                </a:solidFill>
                <a:latin typeface="Calibri"/>
              </a:rPr>
              <a:t>Czwarty poziom</a:t>
            </a:r>
          </a:p>
          <a:p>
            <a:pPr marL="932760" lvl="4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lang="en-US" sz="1400" b="0" strike="noStrike" spc="-1">
                <a:solidFill>
                  <a:srgbClr val="404040"/>
                </a:solidFill>
                <a:latin typeface="Calibri"/>
              </a:rPr>
              <a:t>Piąty poziom</a:t>
            </a:r>
          </a:p>
        </p:txBody>
      </p:sp>
      <p:sp>
        <p:nvSpPr>
          <p:cNvPr id="122" name="PlaceHolder 6"/>
          <p:cNvSpPr>
            <a:spLocks noGrp="1"/>
          </p:cNvSpPr>
          <p:nvPr>
            <p:ph type="dt"/>
          </p:nvPr>
        </p:nvSpPr>
        <p:spPr>
          <a:xfrm>
            <a:off x="822960" y="4844880"/>
            <a:ext cx="185400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2A5449ED-9A0D-43C1-B6C2-07EB22A182C3}" type="datetime">
              <a:rPr lang="pl-PL" sz="900" b="0" strike="noStrike" spc="-1">
                <a:solidFill>
                  <a:srgbClr val="FFFFFF"/>
                </a:solidFill>
                <a:latin typeface="Calibri"/>
              </a:rPr>
              <a:t>18.06.2020</a:t>
            </a:fld>
            <a:endParaRPr lang="pl-PL" sz="900" b="0" strike="noStrike" spc="-1">
              <a:latin typeface="Times New Roman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 type="ftr"/>
          </p:nvPr>
        </p:nvSpPr>
        <p:spPr>
          <a:xfrm>
            <a:off x="2764800" y="4844880"/>
            <a:ext cx="36169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pl-PL" sz="2400" b="0" strike="noStrike" spc="-1">
              <a:latin typeface="Times New Roman"/>
            </a:endParaRPr>
          </a:p>
        </p:txBody>
      </p:sp>
      <p:sp>
        <p:nvSpPr>
          <p:cNvPr id="124" name="PlaceHolder 8"/>
          <p:cNvSpPr>
            <a:spLocks noGrp="1"/>
          </p:cNvSpPr>
          <p:nvPr>
            <p:ph type="sldNum"/>
          </p:nvPr>
        </p:nvSpPr>
        <p:spPr>
          <a:xfrm>
            <a:off x="7425360" y="4844880"/>
            <a:ext cx="9835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ED68BEF5-F9E9-46C7-B84B-5E5079CDE394}" type="slidenum">
              <a:rPr lang="pl-PL" sz="1050" b="0" strike="noStrike" spc="-1">
                <a:solidFill>
                  <a:srgbClr val="FFFFFF"/>
                </a:solidFill>
                <a:latin typeface="Calibri"/>
              </a:rPr>
              <a:t>‹#›</a:t>
            </a:fld>
            <a:endParaRPr lang="pl-PL" sz="105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0" y="6400800"/>
            <a:ext cx="9143640" cy="4568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" name="CustomShape 2"/>
          <p:cNvSpPr/>
          <p:nvPr/>
        </p:nvSpPr>
        <p:spPr>
          <a:xfrm>
            <a:off x="0" y="6334200"/>
            <a:ext cx="9143640" cy="6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3" name="Line 3"/>
          <p:cNvSpPr/>
          <p:nvPr/>
        </p:nvSpPr>
        <p:spPr>
          <a:xfrm>
            <a:off x="894960" y="1737720"/>
            <a:ext cx="7475400" cy="0"/>
          </a:xfrm>
          <a:prstGeom prst="line">
            <a:avLst/>
          </a:prstGeom>
          <a:ln w="648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" name="PlaceHolder 4"/>
          <p:cNvSpPr>
            <a:spLocks noGrp="1"/>
          </p:cNvSpPr>
          <p:nvPr>
            <p:ph type="title"/>
          </p:nvPr>
        </p:nvSpPr>
        <p:spPr>
          <a:xfrm>
            <a:off x="822960" y="286560"/>
            <a:ext cx="7543440" cy="145044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85000"/>
              </a:lnSpc>
            </a:pPr>
            <a:r>
              <a:rPr lang="en-US" sz="4800" b="0" strike="noStrike" spc="-52">
                <a:solidFill>
                  <a:srgbClr val="404040"/>
                </a:solidFill>
                <a:latin typeface="Calibri Light"/>
              </a:rPr>
              <a:t>Kliknij, aby edytować styl</a:t>
            </a:r>
            <a:endParaRPr lang="en-US" sz="4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body"/>
          </p:nvPr>
        </p:nvSpPr>
        <p:spPr>
          <a:xfrm>
            <a:off x="822960" y="1845720"/>
            <a:ext cx="7543440" cy="4023000"/>
          </a:xfrm>
          <a:prstGeom prst="rect">
            <a:avLst/>
          </a:prstGeom>
        </p:spPr>
        <p:txBody>
          <a:bodyPr lIns="0" rIns="0">
            <a:noAutofit/>
          </a:bodyPr>
          <a:lstStyle/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en-US" sz="2000" b="0" strike="noStrike" spc="-1">
                <a:solidFill>
                  <a:srgbClr val="404040"/>
                </a:solidFill>
                <a:latin typeface="Calibri"/>
              </a:rPr>
              <a:t>Edytuj style wzorca tekstu</a:t>
            </a:r>
          </a:p>
          <a:p>
            <a:pPr marL="384120" lvl="1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lang="en-US" sz="1800" b="0" strike="noStrike" spc="-1">
                <a:solidFill>
                  <a:srgbClr val="404040"/>
                </a:solidFill>
                <a:latin typeface="Calibri"/>
              </a:rPr>
              <a:t>Drugi poziom</a:t>
            </a:r>
          </a:p>
          <a:p>
            <a:pPr marL="567000" lvl="2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lang="en-US" sz="1400" b="0" strike="noStrike" spc="-1">
                <a:solidFill>
                  <a:srgbClr val="404040"/>
                </a:solidFill>
                <a:latin typeface="Calibri"/>
              </a:rPr>
              <a:t>Trzeci poziom</a:t>
            </a:r>
          </a:p>
          <a:p>
            <a:pPr marL="749880" lvl="3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lang="en-US" sz="1400" b="0" strike="noStrike" spc="-1">
                <a:solidFill>
                  <a:srgbClr val="404040"/>
                </a:solidFill>
                <a:latin typeface="Calibri"/>
              </a:rPr>
              <a:t>Czwarty poziom</a:t>
            </a:r>
          </a:p>
          <a:p>
            <a:pPr marL="932760" lvl="4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lang="en-US" sz="1400" b="0" strike="noStrike" spc="-1">
                <a:solidFill>
                  <a:srgbClr val="404040"/>
                </a:solidFill>
                <a:latin typeface="Calibri"/>
              </a:rPr>
              <a:t>Piąty poziom</a:t>
            </a:r>
          </a:p>
        </p:txBody>
      </p:sp>
      <p:sp>
        <p:nvSpPr>
          <p:cNvPr id="166" name="PlaceHolder 6"/>
          <p:cNvSpPr>
            <a:spLocks noGrp="1"/>
          </p:cNvSpPr>
          <p:nvPr>
            <p:ph type="dt"/>
          </p:nvPr>
        </p:nvSpPr>
        <p:spPr>
          <a:xfrm>
            <a:off x="822960" y="6459840"/>
            <a:ext cx="18540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1F593E54-82CD-4C6D-9963-723F296090B5}" type="datetime">
              <a:rPr lang="pl-PL" sz="900" b="0" strike="noStrike" spc="-1">
                <a:solidFill>
                  <a:srgbClr val="FFFFFF"/>
                </a:solidFill>
                <a:latin typeface="Calibri"/>
              </a:rPr>
              <a:t>18.06.2020</a:t>
            </a:fld>
            <a:endParaRPr lang="pl-PL" sz="900" b="0" strike="noStrike" spc="-1">
              <a:latin typeface="Times New Roman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 type="ftr"/>
          </p:nvPr>
        </p:nvSpPr>
        <p:spPr>
          <a:xfrm>
            <a:off x="2764800" y="6459840"/>
            <a:ext cx="361692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pl-PL" sz="2400" b="0" strike="noStrike" spc="-1">
              <a:latin typeface="Times New Roman"/>
            </a:endParaRPr>
          </a:p>
        </p:txBody>
      </p:sp>
      <p:sp>
        <p:nvSpPr>
          <p:cNvPr id="168" name="PlaceHolder 8"/>
          <p:cNvSpPr>
            <a:spLocks noGrp="1"/>
          </p:cNvSpPr>
          <p:nvPr>
            <p:ph type="sldNum"/>
          </p:nvPr>
        </p:nvSpPr>
        <p:spPr>
          <a:xfrm>
            <a:off x="7425360" y="6459840"/>
            <a:ext cx="98352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65705F84-5BF0-421E-8B83-1C2269712632}" type="slidenum">
              <a:rPr lang="pl-PL" sz="1050" b="0" strike="noStrike" spc="-1">
                <a:solidFill>
                  <a:srgbClr val="FFFFFF"/>
                </a:solidFill>
                <a:latin typeface="Calibri"/>
              </a:rPr>
              <a:t>‹#›</a:t>
            </a:fld>
            <a:endParaRPr lang="pl-PL" sz="105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l.wikipedia.org/wiki/Powierzchnia_stawowa" TargetMode="Externa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Obraz 204"/>
          <p:cNvPicPr/>
          <p:nvPr/>
        </p:nvPicPr>
        <p:blipFill>
          <a:blip r:embed="rId2"/>
          <a:stretch/>
        </p:blipFill>
        <p:spPr>
          <a:xfrm>
            <a:off x="0" y="0"/>
            <a:ext cx="9143280" cy="1007280"/>
          </a:xfrm>
          <a:prstGeom prst="rect">
            <a:avLst/>
          </a:prstGeom>
          <a:ln>
            <a:noFill/>
          </a:ln>
        </p:spPr>
      </p:pic>
      <p:sp>
        <p:nvSpPr>
          <p:cNvPr id="206" name="CustomShape 1"/>
          <p:cNvSpPr/>
          <p:nvPr/>
        </p:nvSpPr>
        <p:spPr>
          <a:xfrm>
            <a:off x="457200" y="1224000"/>
            <a:ext cx="8228520" cy="352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36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Urazy kończyn górnych i dolnych – zabezpieczenie przedmedyczne. Złamania otwarte i zamknięte, skręcenia, zwichnięcia, amputacje.</a:t>
            </a:r>
            <a:endParaRPr lang="pl-PL" sz="3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l-PL" sz="3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300" b="1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Zrealizowane w ramach projektu „Trzecia Misja Uczelni - szansą dla rozwoju pasji, zainteresowań i edukacji dla osób zagrożonych wykluczeniem społecznym” w ramach Programu Operacyjnego Wiedza Edukacja Rozwój współfinansowanego ze środków Europejskiego Funduszu Społecznego.</a:t>
            </a:r>
            <a:endParaRPr lang="pl-PL" sz="13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311760" y="186120"/>
            <a:ext cx="8518680" cy="122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l-PL" sz="2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Złamanie - definicja objawy postępowanie                  przedszpitalne</a:t>
            </a:r>
            <a:endParaRPr lang="pl-PL" sz="2800" b="0" strike="noStrike" spc="-1">
              <a:latin typeface="Arial"/>
            </a:endParaRPr>
          </a:p>
        </p:txBody>
      </p:sp>
      <p:sp>
        <p:nvSpPr>
          <p:cNvPr id="208" name="CustomShape 2"/>
          <p:cNvSpPr/>
          <p:nvPr/>
        </p:nvSpPr>
        <p:spPr>
          <a:xfrm>
            <a:off x="311760" y="1281600"/>
            <a:ext cx="8518680" cy="341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Złamanie jest to całkowite przerwanie ciągłości kości (gdy dochodzi do przerwania niecałkowitego określa się je jako nadłamanie). </a:t>
            </a:r>
            <a:endParaRPr lang="pl-PL" sz="2000" b="0" strike="noStrike" spc="-1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lang="pl-PL" sz="2000" b="1" strike="noStrike" spc="-1">
                <a:solidFill>
                  <a:srgbClr val="333333"/>
                </a:solidFill>
                <a:latin typeface="Times New Roman"/>
                <a:ea typeface="Comic Sans MS"/>
              </a:rPr>
              <a:t>Złamania kości mogą być otwarte (złamanie, wskutek którego złamana kość przebija skórę) lub zamknięte (skóra  i tkanki miękkie nad złamaniem są nienaruszone). </a:t>
            </a:r>
            <a:endParaRPr lang="pl-PL" sz="2000" b="0" strike="noStrike" spc="-1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lang="pl-PL" sz="2000" b="1" strike="noStrike" spc="-1">
                <a:solidFill>
                  <a:srgbClr val="333333"/>
                </a:solidFill>
                <a:latin typeface="Times New Roman"/>
                <a:ea typeface="Comic Sans MS"/>
              </a:rPr>
              <a:t>Proste (w linii złamania występują tylko dwa odłamy kostne) lub z przemieszczeniem odłamów kostnych (tzn. nie ma między nimi żadnego kontaktu). </a:t>
            </a:r>
            <a:endParaRPr lang="pl-PL" sz="2000" b="0" strike="noStrike" spc="-1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lang="pl-PL" sz="2000" b="1" strike="noStrike" spc="-1">
                <a:solidFill>
                  <a:srgbClr val="333333"/>
                </a:solidFill>
                <a:latin typeface="Times New Roman"/>
                <a:ea typeface="Comic Sans MS"/>
              </a:rPr>
              <a:t>Złamania kości mogą być także stawowe i pozastawowe, poprzeczne i spiralne, a nawet w kształcie motyla.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</a:pPr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457200" y="207000"/>
            <a:ext cx="8228520" cy="85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2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Złamanie - definicja objawy postępowanie                  przedszpitalne</a:t>
            </a:r>
            <a:endParaRPr lang="pl-PL" sz="2800" b="0" strike="noStrike" spc="-1"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ctr">
              <a:lnSpc>
                <a:spcPct val="115000"/>
              </a:lnSpc>
            </a:pPr>
            <a:endParaRPr lang="pl-PL" sz="1800" b="0" strike="noStrike" spc="-1">
              <a:latin typeface="Arial"/>
            </a:endParaRPr>
          </a:p>
          <a:p>
            <a:pPr marL="432000" indent="-323640" algn="ctr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333333"/>
                </a:solidFill>
                <a:latin typeface="Times New Roman"/>
                <a:ea typeface="Comic Sans MS"/>
              </a:rPr>
              <a:t>Proste (w linii złamania występują tylko dwa odłamy kostne) lub z przemieszczeniem odłamów kostnych (tzn. nie ma między nimi żadnego kontaktu)</a:t>
            </a:r>
            <a:endParaRPr lang="pl-PL" sz="2200" b="0" strike="noStrike" spc="-1">
              <a:latin typeface="Arial"/>
            </a:endParaRPr>
          </a:p>
          <a:p>
            <a:pPr algn="ctr">
              <a:lnSpc>
                <a:spcPct val="115000"/>
              </a:lnSpc>
            </a:pPr>
            <a:endParaRPr lang="pl-PL" sz="2200" b="0" strike="noStrike" spc="-1">
              <a:latin typeface="Arial"/>
            </a:endParaRPr>
          </a:p>
          <a:p>
            <a:pPr algn="ctr">
              <a:lnSpc>
                <a:spcPct val="115000"/>
              </a:lnSpc>
            </a:pPr>
            <a:endParaRPr lang="pl-PL" sz="2200" b="0" strike="noStrike" spc="-1">
              <a:latin typeface="Arial"/>
            </a:endParaRPr>
          </a:p>
          <a:p>
            <a:pPr marL="432000" indent="-323640" algn="ctr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333333"/>
                </a:solidFill>
                <a:latin typeface="Times New Roman"/>
                <a:ea typeface="Comic Sans MS"/>
              </a:rPr>
              <a:t>Złamania kości mogą być także stawowe i pozastawowe, poprzeczne i spiralne, a nawet w kształcie motyla</a:t>
            </a:r>
            <a:endParaRPr lang="pl-PL" sz="2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lang="pl-PL" sz="2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457200" y="147240"/>
            <a:ext cx="8228880" cy="97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200" b="1" strike="noStrike" spc="-1">
                <a:latin typeface="Times New Roman"/>
              </a:rPr>
              <a:t>Objawy charakterystyczne dla urazów kończyn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212" name="CustomShape 2"/>
          <p:cNvSpPr/>
          <p:nvPr/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1" strike="noStrike" spc="-1">
                <a:solidFill>
                  <a:srgbClr val="333333"/>
                </a:solidFill>
                <a:latin typeface="Times New Roman"/>
                <a:ea typeface="Comic Sans MS"/>
              </a:rPr>
              <a:t>ograniczenie ruchomości kończyny, </a:t>
            </a:r>
            <a:endParaRPr lang="pl-PL" sz="24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1" strike="noStrike" spc="-1">
                <a:solidFill>
                  <a:srgbClr val="333333"/>
                </a:solidFill>
                <a:latin typeface="Times New Roman"/>
                <a:ea typeface="Comic Sans MS"/>
              </a:rPr>
              <a:t>ból nasilający się przy ruchu, </a:t>
            </a:r>
            <a:endParaRPr lang="pl-PL" sz="24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1" strike="noStrike" spc="-1">
                <a:solidFill>
                  <a:srgbClr val="333333"/>
                </a:solidFill>
                <a:latin typeface="Times New Roman"/>
                <a:ea typeface="Comic Sans MS"/>
              </a:rPr>
              <a:t>obrzęk, wylew krwawy i zasinienie, </a:t>
            </a:r>
            <a:endParaRPr lang="pl-PL" sz="24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1" strike="noStrike" spc="-1">
                <a:solidFill>
                  <a:srgbClr val="333333"/>
                </a:solidFill>
                <a:latin typeface="Times New Roman"/>
                <a:ea typeface="Comic Sans MS"/>
              </a:rPr>
              <a:t>zniekształcenie, nienaturalne ułożenie kończyny, </a:t>
            </a:r>
            <a:endParaRPr lang="pl-PL" sz="24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1" strike="noStrike" spc="-1">
                <a:solidFill>
                  <a:srgbClr val="333333"/>
                </a:solidFill>
                <a:latin typeface="Times New Roman"/>
                <a:ea typeface="Comic Sans MS"/>
              </a:rPr>
              <a:t>przy złamaniu otwartym pojawia się rana, z której mogą wystawać odłamy kostne</a:t>
            </a: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457200" y="147240"/>
            <a:ext cx="8228880" cy="97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200" b="1" strike="noStrike" spc="-1">
                <a:latin typeface="Times New Roman"/>
              </a:rPr>
              <a:t>Postępowanie przy urazach kończyn – pierwsza pomoc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214" name="CustomShape 2"/>
          <p:cNvSpPr/>
          <p:nvPr/>
        </p:nvSpPr>
        <p:spPr>
          <a:xfrm>
            <a:off x="338760" y="1203480"/>
            <a:ext cx="8228880" cy="369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333333"/>
                </a:solidFill>
                <a:latin typeface="Times New Roman"/>
                <a:ea typeface="Comic Sans MS"/>
              </a:rPr>
              <a:t>wezwanie Pogotowia Ratunkowego i nie ruszanie osoby poszkodowanej,</a:t>
            </a: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 nie należy prostować wykręconej kończyny ani sprawdzać, jak poważne jest złamanie,</a:t>
            </a: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kończynę należy unieruchomić, ale w takiej pozycji, w jakiej się znajduje, nie wolno próbować samodzielnie nastawiać kości,</a:t>
            </a: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w przypadku złamania kości długich, trzeba unieruchomić tę kość i dwa sąsiednie stawy,</a:t>
            </a:r>
            <a:endParaRPr lang="pl-PL" sz="2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457200" y="147240"/>
            <a:ext cx="8228880" cy="97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200" b="1" strike="noStrike" spc="-1">
                <a:latin typeface="Times New Roman"/>
              </a:rPr>
              <a:t>Postępowanie przy urazach kończyn – pierwsza pomoc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216" name="CustomShape 2"/>
          <p:cNvSpPr/>
          <p:nvPr/>
        </p:nvSpPr>
        <p:spPr>
          <a:xfrm>
            <a:off x="457200" y="1584000"/>
            <a:ext cx="8228880" cy="331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jeśli do złamania doszło w stawie, należy unieruchomić ten staw oraz dwie sąsiadujące z nim kości,</a:t>
            </a:r>
            <a:endParaRPr lang="pl-PL" sz="20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unieruchomienie powinno polegać na usztywnieniu, można złamaną kończynę ułożyć na desce lub kiju i niezbyt mocno obwiązać,</a:t>
            </a:r>
            <a:endParaRPr lang="pl-PL" sz="20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w ostateczności, gdy nie ma niczego odpowiedniego pod ręką, wystarczy lekko przywiązać złamaną nogę do drugiej,</a:t>
            </a:r>
            <a:endParaRPr lang="pl-PL" sz="20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uszkodzone ramię najlepiej umieścić na temblaku, który można zrobić nawet z odpowiednich części garderoby,</a:t>
            </a:r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457200" y="147240"/>
            <a:ext cx="8228880" cy="97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200" b="1" strike="noStrike" spc="-1">
                <a:latin typeface="Times New Roman"/>
              </a:rPr>
              <a:t>Postępowanie przy urazach kończyn – pierwsza pomoc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218" name="CustomShape 2"/>
          <p:cNvSpPr/>
          <p:nvPr/>
        </p:nvSpPr>
        <p:spPr>
          <a:xfrm>
            <a:off x="457200" y="1203480"/>
            <a:ext cx="8228880" cy="369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ctr">
              <a:lnSpc>
                <a:spcPct val="100000"/>
              </a:lnSpc>
              <a:spcBef>
                <a:spcPts val="1417"/>
              </a:spcBef>
            </a:pPr>
            <a:endParaRPr lang="pl-PL" sz="1800" b="0" strike="noStrike" spc="-1">
              <a:latin typeface="Arial"/>
            </a:endParaRPr>
          </a:p>
          <a:p>
            <a:pPr marL="432000" indent="-323640" algn="ctr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1" strike="noStrike" spc="-1">
                <a:latin typeface="Times New Roman"/>
              </a:rPr>
              <a:t>Unieruchomienie  złamanej kości jest ważne, ponieważ podczas poruszania kończyną odłamki kości mogą się przemieścić względem siebie, a czasami nawet kruszyć się dalej, co powoduje powstanie jeszcze większych urazów.</a:t>
            </a:r>
            <a:endParaRPr lang="pl-PL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lang="pl-PL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457200" y="207360"/>
            <a:ext cx="8228880" cy="85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2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Skręcenie - definicja, objawy oraz postępowanie przedszpitalne </a:t>
            </a:r>
            <a:endParaRPr lang="pl-PL" sz="2800" b="0" strike="noStrike" spc="-1">
              <a:latin typeface="Arial"/>
            </a:endParaRPr>
          </a:p>
        </p:txBody>
      </p:sp>
      <p:sp>
        <p:nvSpPr>
          <p:cNvPr id="220" name="CustomShape 2"/>
          <p:cNvSpPr/>
          <p:nvPr/>
        </p:nvSpPr>
        <p:spPr>
          <a:xfrm>
            <a:off x="360000" y="1152000"/>
            <a:ext cx="8228880" cy="391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100000"/>
              </a:lnSpc>
              <a:spcBef>
                <a:spcPts val="1417"/>
              </a:spcBef>
            </a:pPr>
            <a:endParaRPr lang="pl-PL" sz="18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skręcenie to uraz polegający na przekroczeniu fizjologicznego zakresu ruchu w stawie,</a:t>
            </a:r>
            <a:endParaRPr lang="pl-PL" sz="20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na skutek skręcenia może dojść do uszkodzenia torebki stawowej, więzadeł, chrząstki </a:t>
            </a:r>
            <a:r>
              <a:rPr lang="pl-PL" sz="2000" b="1" strike="noStrike" spc="-1">
                <a:solidFill>
                  <a:srgbClr val="0097A7"/>
                </a:solidFill>
                <a:latin typeface="Times New Roman"/>
                <a:ea typeface="Comic Sans MS"/>
              </a:rPr>
              <a:t>s</a:t>
            </a: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tawowej, przyczepów ścięgien, a niekiedy także uszkodzenia fragmentów kostnych,</a:t>
            </a:r>
            <a:endParaRPr lang="pl-PL" sz="20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dominujące objawy skręcenia to: ostry ból w okolicy stawu ograniczający jego ruchomość, nasilają go próby wykonania ruchu; obrzęk i wylew  krwawy w miejscu uszkodzonych włókien torebki stawowej; wzmożone ocieplenie skóry w okolicy stawu,</a:t>
            </a:r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457200" y="86040"/>
            <a:ext cx="8228880" cy="109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6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Skręcenie stawu rozpoznaje się na podstawie badania klinicznego oraz USG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222" name="CustomShape 2"/>
          <p:cNvSpPr/>
          <p:nvPr/>
        </p:nvSpPr>
        <p:spPr>
          <a:xfrm>
            <a:off x="457200" y="1203480"/>
            <a:ext cx="8228880" cy="369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100000"/>
              </a:lnSpc>
              <a:spcBef>
                <a:spcPts val="1417"/>
              </a:spcBef>
            </a:pPr>
            <a:endParaRPr lang="pl-PL" sz="18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0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pierwsza pomoc w skręceniu - unieruchomienie wszystkich kości tworzących staw, </a:t>
            </a:r>
            <a:endParaRPr lang="pl-PL" sz="30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0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leczenie polega na unieruchomieniu stawu opaską elastyczną lub opatrunkiem gipsowym, </a:t>
            </a:r>
            <a:endParaRPr lang="pl-PL" sz="30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0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często konieczne jest opróżnienie stawu z krwiaka.</a:t>
            </a:r>
            <a:endParaRPr lang="pl-PL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ustomShape 1"/>
          <p:cNvSpPr/>
          <p:nvPr/>
        </p:nvSpPr>
        <p:spPr>
          <a:xfrm>
            <a:off x="457200" y="207360"/>
            <a:ext cx="8228880" cy="85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2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Zwichnięcie- definicja objawy postępowanie przedszpitalne</a:t>
            </a:r>
            <a:endParaRPr lang="pl-PL" sz="2800" b="0" strike="noStrike" spc="-1">
              <a:latin typeface="Arial"/>
            </a:endParaRPr>
          </a:p>
        </p:txBody>
      </p:sp>
      <p:sp>
        <p:nvSpPr>
          <p:cNvPr id="224" name="CustomShape 2"/>
          <p:cNvSpPr/>
          <p:nvPr/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84000"/>
          </a:bodyPr>
          <a:lstStyle/>
          <a:p>
            <a:pPr>
              <a:lnSpc>
                <a:spcPct val="100000"/>
              </a:lnSpc>
              <a:spcBef>
                <a:spcPts val="1417"/>
              </a:spcBef>
            </a:pPr>
            <a:endParaRPr lang="pl-PL" sz="18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222222"/>
                </a:solidFill>
                <a:latin typeface="Times New Roman"/>
                <a:ea typeface="Comic Sans MS"/>
              </a:rPr>
              <a:t>zwichnięcie jest to uszkodzenie, w którym dochodzi do utraty fizjologicznej łączności powierzchni</a:t>
            </a:r>
            <a:r>
              <a:rPr lang="pl-PL" sz="2200" b="1" u="sng" strike="noStrike" spc="-1">
                <a:solidFill>
                  <a:srgbClr val="0097A7"/>
                </a:solidFill>
                <a:uFillTx/>
                <a:latin typeface="Times New Roman"/>
                <a:ea typeface="Comic Sans MS"/>
                <a:hlinkClick r:id="rId2"/>
              </a:rPr>
              <a:t> </a:t>
            </a:r>
            <a:r>
              <a:rPr lang="pl-PL" sz="2200" b="1" strike="noStrike" spc="-1">
                <a:solidFill>
                  <a:srgbClr val="222222"/>
                </a:solidFill>
                <a:latin typeface="Times New Roman"/>
                <a:ea typeface="Comic Sans MS"/>
              </a:rPr>
              <a:t>stawowych kości połączonych torebką stawową,</a:t>
            </a: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222222"/>
                </a:solidFill>
                <a:latin typeface="Times New Roman"/>
                <a:ea typeface="Comic Sans MS"/>
              </a:rPr>
              <a:t>zwichnięciu towarzyszy uszkodzenie struktur wewnątrzstawowych: (więzadeł, chrząstki, łąkotek) oraz naciągnięcie bądź rozerwanie torebki stawowej,</a:t>
            </a: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222222"/>
                </a:solidFill>
                <a:latin typeface="Times New Roman"/>
                <a:ea typeface="Comic Sans MS"/>
              </a:rPr>
              <a:t>staw jest niestabilny, a dodatkowo może dojść do uciskania tętnic lub nerwów. </a:t>
            </a:r>
            <a:endParaRPr lang="pl-PL" sz="2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457200" y="207000"/>
            <a:ext cx="8228520" cy="85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2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Zwichnięcie- definicja objawy postępowanie przedszpitalne</a:t>
            </a:r>
            <a:endParaRPr lang="pl-PL" sz="2800" b="0" strike="noStrike" spc="-1">
              <a:latin typeface="Arial"/>
            </a:endParaRPr>
          </a:p>
        </p:txBody>
      </p:sp>
      <p:sp>
        <p:nvSpPr>
          <p:cNvPr id="226" name="CustomShape 2"/>
          <p:cNvSpPr/>
          <p:nvPr/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100000"/>
              </a:lnSpc>
              <a:spcBef>
                <a:spcPts val="1417"/>
              </a:spcBef>
            </a:pPr>
            <a:endParaRPr lang="pl-PL" sz="18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1" strike="noStrike" spc="-1">
                <a:solidFill>
                  <a:srgbClr val="222222"/>
                </a:solidFill>
                <a:latin typeface="Times New Roman"/>
                <a:ea typeface="Comic Sans MS"/>
              </a:rPr>
              <a:t>u noworodków spotyka się wrodzone podwichnięcie lub zwichnięcie biodra, w przebiegu choroby zwanej dysplazja stawu biodrowego,</a:t>
            </a:r>
            <a:endParaRPr lang="pl-PL" sz="24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1" strike="noStrike" spc="-1">
                <a:solidFill>
                  <a:srgbClr val="222222"/>
                </a:solidFill>
                <a:latin typeface="Times New Roman"/>
                <a:ea typeface="Comic Sans MS"/>
              </a:rPr>
              <a:t>objawy zwichnięcia to: silny ból, obrzęk, patologiczne ustawienie kończyny, Krwiak (siniak), brak ruchów czynnych, bolesny opór podczas ruchów biernych.</a:t>
            </a: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457200" y="359280"/>
            <a:ext cx="8228520" cy="54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600" b="1" strike="noStrike" spc="-1">
                <a:latin typeface="Times New Roman"/>
              </a:rPr>
              <a:t>Zwichnięcie – pierwsza pomoc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228" name="CustomShape 2"/>
          <p:cNvSpPr/>
          <p:nvPr/>
        </p:nvSpPr>
        <p:spPr>
          <a:xfrm>
            <a:off x="457200" y="1203480"/>
            <a:ext cx="8228880" cy="376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100000"/>
              </a:lnSpc>
              <a:spcBef>
                <a:spcPts val="1417"/>
              </a:spcBef>
            </a:pPr>
            <a:endParaRPr lang="pl-PL" sz="18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pierwsza pomoc przy zwichnięciu ma głównie zapobiec powiększaniu się przemieszczenia kości,</a:t>
            </a: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służy także zmniejszeniu wtórnych objawów, takich jak obrzęk tkanek wewnątrz- i pozastawowych, krwawienie z przerwanych przy urazie naczyń krwionośnych i ból,</a:t>
            </a: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nie wolno próbować nastawiać zwichnięcia samodzielnie na miejscu zdarzenia,</a:t>
            </a:r>
            <a:endParaRPr lang="pl-PL" sz="2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1"/>
          <p:cNvSpPr/>
          <p:nvPr/>
        </p:nvSpPr>
        <p:spPr>
          <a:xfrm>
            <a:off x="457200" y="359280"/>
            <a:ext cx="8228520" cy="54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600" b="1" strike="noStrike" spc="-1">
                <a:latin typeface="Times New Roman"/>
              </a:rPr>
              <a:t>Zwichnięcie – pierwsza pomoc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230" name="CustomShape 2"/>
          <p:cNvSpPr/>
          <p:nvPr/>
        </p:nvSpPr>
        <p:spPr>
          <a:xfrm>
            <a:off x="457200" y="1203480"/>
            <a:ext cx="8228880" cy="369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100000"/>
              </a:lnSpc>
              <a:spcBef>
                <a:spcPts val="1417"/>
              </a:spcBef>
            </a:pPr>
            <a:endParaRPr lang="pl-PL" sz="18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nawet jeśli dojdzie do samoistnego powrotu kości na właściwe miejsce (nastawienia zwichnięcia), nie należy rezygnować ze standardowego, opisanego niżej postępowania,</a:t>
            </a: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powstałe przy okazji zwichnięcia uszkodzenia tkanek miękkich albo nierozpoznane złamania mogą wymagać diagnostyki i leczenia, </a:t>
            </a: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jeśli przy urazie doszło do zranienia powłok w okolicy stawu, należy założyć odpowiedni jałowy opatrunek,</a:t>
            </a:r>
            <a:endParaRPr lang="pl-PL" sz="2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457200" y="359280"/>
            <a:ext cx="8228520" cy="54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600" b="1" strike="noStrike" spc="-1">
                <a:latin typeface="Times New Roman"/>
              </a:rPr>
              <a:t>Zwichnięcie – pierwsza pomoc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232" name="CustomShape 2"/>
          <p:cNvSpPr/>
          <p:nvPr/>
        </p:nvSpPr>
        <p:spPr>
          <a:xfrm>
            <a:off x="457200" y="1203480"/>
            <a:ext cx="8228880" cy="376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115000"/>
              </a:lnSpc>
            </a:pPr>
            <a:endParaRPr lang="pl-PL" sz="1800" b="0" strike="noStrike" spc="-1">
              <a:latin typeface="Arial"/>
            </a:endParaRPr>
          </a:p>
          <a:p>
            <a:pPr marL="432000" indent="-32364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musi on być zabezpieczony przed przesiąkaniem (np. podczas robienia zimnych okładów), </a:t>
            </a:r>
            <a:endParaRPr lang="pl-PL" sz="2200" b="0" strike="noStrike" spc="-1">
              <a:latin typeface="Arial"/>
            </a:endParaRPr>
          </a:p>
          <a:p>
            <a:pPr>
              <a:lnSpc>
                <a:spcPct val="115000"/>
              </a:lnSpc>
            </a:pP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poszkodowanemu można doraźnie podać leki przeciwbólowe i należy go jak najszybciej przetransportować do lekarza</a:t>
            </a:r>
            <a:r>
              <a:rPr lang="pl-PL" sz="1800" b="1" i="1" strike="noStrike" spc="-1">
                <a:solidFill>
                  <a:srgbClr val="000000"/>
                </a:solidFill>
                <a:latin typeface="Comic Sans MS"/>
                <a:ea typeface="Comic Sans MS"/>
              </a:rPr>
              <a:t>.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lang="pl-PL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457200" y="268200"/>
            <a:ext cx="8228520" cy="73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4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Amputacja</a:t>
            </a:r>
            <a:r>
              <a:rPr lang="pl-PL" sz="2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endParaRPr lang="pl-PL" sz="2800" b="0" strike="noStrike" spc="-1">
              <a:latin typeface="Arial"/>
            </a:endParaRPr>
          </a:p>
        </p:txBody>
      </p:sp>
      <p:sp>
        <p:nvSpPr>
          <p:cNvPr id="234" name="CustomShape 2"/>
          <p:cNvSpPr/>
          <p:nvPr/>
        </p:nvSpPr>
        <p:spPr>
          <a:xfrm>
            <a:off x="457200" y="1203480"/>
            <a:ext cx="8228880" cy="376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23640" algn="ctr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amputacja jest to zabieg operacyjny polegający na usunięciu narządu lub jego części</a:t>
            </a:r>
            <a:endParaRPr lang="pl-PL" sz="2200" b="0" strike="noStrike" spc="-1">
              <a:latin typeface="Arial"/>
            </a:endParaRPr>
          </a:p>
          <a:p>
            <a:pPr marL="432000" indent="-323640" algn="ctr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najczęściej zdarzają się amputacje kończyn</a:t>
            </a:r>
            <a:r>
              <a:rPr lang="pl-PL" sz="2200" b="1" strike="noStrike" spc="-1" baseline="30000">
                <a:solidFill>
                  <a:srgbClr val="000000"/>
                </a:solidFill>
                <a:latin typeface="Times New Roman"/>
                <a:ea typeface="Comic Sans MS"/>
              </a:rPr>
              <a:t> </a:t>
            </a: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spowodowane zaawansowanym niedokrwieniem (wywołanym np. postępującym stwardnieniem zarostowym tętnic) lub znacznym uszkodzeniem urazowym</a:t>
            </a: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jeżeli odjęcie kończyny przebiega poprzez rozdzielenie kości w stawie, a nie jej przecięcie, to operację taką nazywa się wyłuszczaniem</a:t>
            </a:r>
            <a:endParaRPr lang="pl-PL" sz="2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ustomShape 1"/>
          <p:cNvSpPr/>
          <p:nvPr/>
        </p:nvSpPr>
        <p:spPr>
          <a:xfrm>
            <a:off x="457200" y="298440"/>
            <a:ext cx="8228520" cy="671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4400" b="1" strike="noStrike" spc="-1">
                <a:latin typeface="Times New Roman"/>
              </a:rPr>
              <a:t>Amputacje</a:t>
            </a:r>
            <a:endParaRPr lang="pl-PL" sz="4400" b="0" strike="noStrike" spc="-1">
              <a:latin typeface="Arial"/>
            </a:endParaRPr>
          </a:p>
        </p:txBody>
      </p:sp>
      <p:sp>
        <p:nvSpPr>
          <p:cNvPr id="236" name="CustomShape 2"/>
          <p:cNvSpPr/>
          <p:nvPr/>
        </p:nvSpPr>
        <p:spPr>
          <a:xfrm>
            <a:off x="457200" y="1203480"/>
            <a:ext cx="8228880" cy="376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115000"/>
              </a:lnSpc>
              <a:spcBef>
                <a:spcPts val="499"/>
              </a:spcBef>
            </a:pPr>
            <a:endParaRPr lang="pl-PL" sz="1800" b="0" strike="noStrike" spc="-1">
              <a:latin typeface="Arial"/>
            </a:endParaRPr>
          </a:p>
          <a:p>
            <a:pPr marL="432000" indent="-323640" algn="ctr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innym przykładem jest amputacja oskrzela, polegająca na jego odcięciu podczas resekcji płuca</a:t>
            </a:r>
            <a:endParaRPr lang="pl-PL" sz="2200" b="0" strike="noStrike" spc="-1">
              <a:latin typeface="Arial"/>
            </a:endParaRPr>
          </a:p>
          <a:p>
            <a:pPr marL="432000" indent="-323640" algn="ctr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w przypadku złośliwych nowotworów sutka zdarzają się natomiast amputacje sutka</a:t>
            </a:r>
            <a:endParaRPr lang="pl-PL" sz="2200" b="0" strike="noStrike" spc="-1">
              <a:latin typeface="Arial"/>
            </a:endParaRPr>
          </a:p>
          <a:p>
            <a:pPr marL="432000" indent="-323640" algn="ctr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amputacja jest zabiegiem powodującym trwałe kalectwo, dlatego jest stosowana tylko wtedy, gdy brak innej możliwości leczenia i w sposób na tyle oszczędny, na ile to możliwe (szczególnie przy zabiegach w obrębie dłoni).</a:t>
            </a:r>
            <a:endParaRPr lang="pl-PL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417"/>
              </a:spcBef>
            </a:pPr>
            <a:endParaRPr lang="pl-PL" sz="2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ustomShape 1"/>
          <p:cNvSpPr/>
          <p:nvPr/>
        </p:nvSpPr>
        <p:spPr>
          <a:xfrm>
            <a:off x="457200" y="298440"/>
            <a:ext cx="8228520" cy="671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4400" b="1" strike="noStrike" spc="-1">
                <a:latin typeface="Times New Roman"/>
              </a:rPr>
              <a:t>Amputacje</a:t>
            </a:r>
            <a:endParaRPr lang="pl-PL" sz="4400" b="0" strike="noStrike" spc="-1">
              <a:latin typeface="Arial"/>
            </a:endParaRPr>
          </a:p>
        </p:txBody>
      </p:sp>
      <p:sp>
        <p:nvSpPr>
          <p:cNvPr id="238" name="CustomShape 2"/>
          <p:cNvSpPr/>
          <p:nvPr/>
        </p:nvSpPr>
        <p:spPr>
          <a:xfrm>
            <a:off x="457200" y="936000"/>
            <a:ext cx="8228880" cy="4207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100000"/>
              </a:lnSpc>
              <a:spcBef>
                <a:spcPts val="1417"/>
              </a:spcBef>
            </a:pPr>
            <a:endParaRPr lang="pl-PL" sz="18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amputację kończyn przeprowadza się również z powodu rozległej martwicy tkanek wywołanej chorobami naczyniowymi: miażdżyca, choroba Burgera, a także z powodu chorób metabolicznych, jak cukrzyca </a:t>
            </a: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amputacji dokonuje się także z powodu rozległych oparzeń, odmrożeń i na skutek infekcji kończyn (zgorzel gazowa) </a:t>
            </a:r>
            <a:endParaRPr lang="pl-PL" sz="22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Comic Sans MS"/>
              </a:rPr>
              <a:t>operacyjne usunięcie kończyny przeprowadza się, gdy jej uszkodzenie uniemożliwia zachowanie lub przywrócenie jej funkcji i witalności</a:t>
            </a:r>
            <a:endParaRPr lang="pl-PL" sz="2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Shape 1"/>
          <p:cNvSpPr txBox="1"/>
          <p:nvPr/>
        </p:nvSpPr>
        <p:spPr>
          <a:xfrm>
            <a:off x="457200" y="204840"/>
            <a:ext cx="8228520" cy="858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pl-PL" sz="4400" b="0" strike="noStrike" spc="-1">
                <a:latin typeface="Arial"/>
              </a:rPr>
              <a:t>Amputacja pierwsza pomoc</a:t>
            </a:r>
          </a:p>
        </p:txBody>
      </p:sp>
      <p:sp>
        <p:nvSpPr>
          <p:cNvPr id="240" name="TextShape 2"/>
          <p:cNvSpPr txBox="1"/>
          <p:nvPr/>
        </p:nvSpPr>
        <p:spPr>
          <a:xfrm>
            <a:off x="432000" y="1152000"/>
            <a:ext cx="8228520" cy="3846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000" b="0" strike="noStrike" spc="-1">
                <a:solidFill>
                  <a:srgbClr val="000000"/>
                </a:solidFill>
                <a:latin typeface="Calibri"/>
              </a:rPr>
              <a:t>zatamowanie krwawienia za pomocą opatrunku uciskowego,</a:t>
            </a:r>
            <a:endParaRPr lang="pl-PL" sz="3000" b="0" strike="noStrike" spc="-1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000" b="0" strike="noStrike" spc="-1">
                <a:solidFill>
                  <a:srgbClr val="000000"/>
                </a:solidFill>
                <a:latin typeface="Calibri"/>
              </a:rPr>
              <a:t>gdy opatrunek jest nieskuteczny należy zastosować opaskę uciskową</a:t>
            </a:r>
            <a:endParaRPr lang="pl-PL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Shape 1"/>
          <p:cNvSpPr txBox="1"/>
          <p:nvPr/>
        </p:nvSpPr>
        <p:spPr>
          <a:xfrm>
            <a:off x="457200" y="204840"/>
            <a:ext cx="8228520" cy="858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pl-PL" sz="3600" b="1" strike="noStrike" spc="-1">
                <a:latin typeface="Times New Roman"/>
              </a:rPr>
              <a:t>Postępowanie z amputowaną częścią ciała</a:t>
            </a:r>
          </a:p>
        </p:txBody>
      </p:sp>
      <p:pic>
        <p:nvPicPr>
          <p:cNvPr id="242" name="Picture 2" descr="C:\Users\Marcin Klimczak\Desktop\urazy\image1003.jpg"/>
          <p:cNvPicPr/>
          <p:nvPr/>
        </p:nvPicPr>
        <p:blipFill>
          <a:blip r:embed="rId2"/>
          <a:stretch/>
        </p:blipFill>
        <p:spPr>
          <a:xfrm>
            <a:off x="288000" y="936000"/>
            <a:ext cx="8496000" cy="4207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1008</Words>
  <Application>Microsoft Office PowerPoint</Application>
  <PresentationFormat>Pokaz na ekranie (16:9)</PresentationFormat>
  <Paragraphs>85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5</vt:i4>
      </vt:variant>
      <vt:variant>
        <vt:lpstr>Tytuły slajdów</vt:lpstr>
      </vt:variant>
      <vt:variant>
        <vt:i4>19</vt:i4>
      </vt:variant>
    </vt:vector>
  </HeadingPairs>
  <TitlesOfParts>
    <vt:vector size="33" baseType="lpstr">
      <vt:lpstr>Microsoft YaHei</vt:lpstr>
      <vt:lpstr>Arial</vt:lpstr>
      <vt:lpstr>Calibri</vt:lpstr>
      <vt:lpstr>Calibri Light</vt:lpstr>
      <vt:lpstr>Comic Sans MS</vt:lpstr>
      <vt:lpstr>DejaVu Sans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/>
  <dc:creator>Pichowicz Damian</dc:creator>
  <dc:description/>
  <cp:lastModifiedBy>Pichowicz Anna</cp:lastModifiedBy>
  <cp:revision>29</cp:revision>
  <dcterms:modified xsi:type="dcterms:W3CDTF">2020-06-18T11:33:05Z</dcterms:modified>
  <dc:language>pl-PL</dc:language>
</cp:coreProperties>
</file>